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6" r:id="rId2"/>
    <p:sldMasterId id="2147483864" r:id="rId3"/>
    <p:sldMasterId id="2147483912" r:id="rId4"/>
    <p:sldMasterId id="2147483924" r:id="rId5"/>
    <p:sldMasterId id="2147483972" r:id="rId6"/>
    <p:sldMasterId id="2147484008" r:id="rId7"/>
    <p:sldMasterId id="2147484020" r:id="rId8"/>
    <p:sldMasterId id="2147484032" r:id="rId9"/>
    <p:sldMasterId id="2147484068" r:id="rId10"/>
    <p:sldMasterId id="2147484080" r:id="rId11"/>
    <p:sldMasterId id="2147484092" r:id="rId12"/>
  </p:sldMasterIdLst>
  <p:notesMasterIdLst>
    <p:notesMasterId r:id="rId25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sq-A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709" autoAdjust="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8073E-EA1D-4F9C-9B73-D236FA7AC248}" type="datetimeFigureOut">
              <a:rPr lang="sq-AL" smtClean="0"/>
              <a:pPr/>
              <a:t>2015-10-14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97F5-D480-4E59-BF07-8DC042547744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q-AL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q-A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q-A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q-A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q-AL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q-AL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q-A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q-A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q-A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q-A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dissolve/>
  </p:transition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q-A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q-A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q-A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q-A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q-A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q-A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q-A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q-A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q-A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q-A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EDBAF1-F886-4ADB-8523-BBB8F8775013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q.wikipedia.org/wiki/Boston" TargetMode="External"/><Relationship Id="rId3" Type="http://schemas.openxmlformats.org/officeDocument/2006/relationships/hyperlink" Target="https://sq.wikipedia.org/wiki/Mark_Zuckerberg" TargetMode="External"/><Relationship Id="rId7" Type="http://schemas.openxmlformats.org/officeDocument/2006/relationships/hyperlink" Target="https://sq.wikipedia.org/wiki/Chris_Hughes" TargetMode="External"/><Relationship Id="rId2" Type="http://schemas.openxmlformats.org/officeDocument/2006/relationships/hyperlink" Target="https://sq.wikipedia.org/w/index.php?title=Facebook,_Inc.&amp;action=edit&amp;redlink=1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sq.wikipedia.org/w/index.php?title=Dustin_Moskovitz&amp;action=edit&amp;redlink=1" TargetMode="External"/><Relationship Id="rId5" Type="http://schemas.openxmlformats.org/officeDocument/2006/relationships/hyperlink" Target="https://sq.wikipedia.org/w/index.php?title=Andrew_McCollum&amp;action=edit&amp;redlink=1" TargetMode="External"/><Relationship Id="rId4" Type="http://schemas.openxmlformats.org/officeDocument/2006/relationships/hyperlink" Target="https://sq.wikipedia.org/w/index.php?title=Eduardo_Saverin&amp;action=edit&amp;redlink=1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Twitter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sq.wikipedia.org/wiki/Facebook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sq.wikipedia.org/wiki/Google_Play" TargetMode="External"/><Relationship Id="rId5" Type="http://schemas.openxmlformats.org/officeDocument/2006/relationships/hyperlink" Target="https://sq.wikipedia.org/wiki/Apple" TargetMode="External"/><Relationship Id="rId4" Type="http://schemas.openxmlformats.org/officeDocument/2006/relationships/hyperlink" Target="https://sq.wikipedia.org/w/index.php?title=App_Store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762000"/>
            <a:ext cx="5029200" cy="2514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SH.M.U-2 </a:t>
            </a:r>
            <a:r>
              <a:rPr lang="sq-AL" sz="4000" dirty="0" smtClean="0">
                <a:solidFill>
                  <a:schemeClr val="bg1"/>
                </a:solidFill>
              </a:rPr>
              <a:t>Vushtrri</a:t>
            </a:r>
            <a:br>
              <a:rPr lang="sq-AL" sz="4000" dirty="0" smtClean="0">
                <a:solidFill>
                  <a:schemeClr val="bg1"/>
                </a:solidFill>
              </a:rPr>
            </a:br>
            <a:endParaRPr lang="sq-AL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789558" cy="3318136"/>
          </a:xfrm>
        </p:spPr>
        <p:txBody>
          <a:bodyPr>
            <a:noAutofit/>
          </a:bodyPr>
          <a:lstStyle/>
          <a:p>
            <a:pPr algn="just"/>
            <a:r>
              <a:rPr lang="sq-AL" sz="2800" dirty="0" smtClean="0">
                <a:latin typeface="Arial Narrow" pitchFamily="34" charset="0"/>
              </a:rPr>
              <a:t>Punim  </a:t>
            </a:r>
            <a:r>
              <a:rPr lang="sq-AL" sz="2800" dirty="0" err="1" smtClean="0">
                <a:latin typeface="Arial Narrow" pitchFamily="34" charset="0"/>
              </a:rPr>
              <a:t>Seminarik</a:t>
            </a:r>
            <a:endParaRPr lang="sq-AL" sz="2800" dirty="0" smtClean="0">
              <a:latin typeface="Arial Narrow" pitchFamily="34" charset="0"/>
            </a:endParaRPr>
          </a:p>
          <a:p>
            <a:pPr algn="just"/>
            <a:r>
              <a:rPr lang="sq-AL" sz="2800" dirty="0" smtClean="0">
                <a:latin typeface="Arial Narrow" pitchFamily="34" charset="0"/>
              </a:rPr>
              <a:t>Lënda: Informatikë</a:t>
            </a:r>
          </a:p>
          <a:p>
            <a:pPr algn="just"/>
            <a:r>
              <a:rPr lang="sq-AL" sz="2800" dirty="0" smtClean="0">
                <a:latin typeface="Arial Narrow" pitchFamily="34" charset="0"/>
              </a:rPr>
              <a:t>Tema :Rrjetet Sociale</a:t>
            </a:r>
          </a:p>
          <a:p>
            <a:pPr algn="just"/>
            <a:r>
              <a:rPr lang="sq-AL" sz="2800" dirty="0" smtClean="0">
                <a:latin typeface="Arial Narrow" pitchFamily="34" charset="0"/>
              </a:rPr>
              <a:t>Klasa :IX-1</a:t>
            </a:r>
          </a:p>
          <a:p>
            <a:pPr algn="just"/>
            <a:r>
              <a:rPr lang="sq-AL" sz="2800" dirty="0" smtClean="0">
                <a:latin typeface="Arial Narrow" pitchFamily="34" charset="0"/>
              </a:rPr>
              <a:t>Punuar nga : </a:t>
            </a:r>
            <a:r>
              <a:rPr lang="sq-AL" sz="2800" dirty="0" err="1" smtClean="0">
                <a:latin typeface="Arial Narrow" pitchFamily="34" charset="0"/>
              </a:rPr>
              <a:t>Lejla</a:t>
            </a:r>
            <a:r>
              <a:rPr lang="sq-AL" sz="2800" dirty="0" smtClean="0">
                <a:latin typeface="Arial Narrow" pitchFamily="34" charset="0"/>
              </a:rPr>
              <a:t> </a:t>
            </a:r>
            <a:r>
              <a:rPr lang="sq-AL" sz="2800" dirty="0" err="1" smtClean="0">
                <a:latin typeface="Arial Narrow" pitchFamily="34" charset="0"/>
              </a:rPr>
              <a:t>Bahtiri</a:t>
            </a:r>
            <a:r>
              <a:rPr lang="sq-AL" sz="2800" dirty="0" smtClean="0">
                <a:latin typeface="Arial Narrow" pitchFamily="34" charset="0"/>
              </a:rPr>
              <a:t>  dhe  Fatbardha </a:t>
            </a:r>
            <a:r>
              <a:rPr lang="sq-AL" sz="2800" dirty="0" err="1" smtClean="0">
                <a:latin typeface="Arial Narrow" pitchFamily="34" charset="0"/>
              </a:rPr>
              <a:t>Arifi</a:t>
            </a:r>
            <a:endParaRPr lang="sq-AL" sz="2800" dirty="0" smtClean="0">
              <a:latin typeface="Arial Narrow" pitchFamily="34" charset="0"/>
            </a:endParaRPr>
          </a:p>
          <a:p>
            <a:pPr algn="just"/>
            <a:r>
              <a:rPr lang="sq-AL" sz="3200" dirty="0" smtClean="0">
                <a:latin typeface="Arial Narrow" pitchFamily="34" charset="0"/>
              </a:rPr>
              <a:t>Vushtrri , 2015</a:t>
            </a:r>
          </a:p>
          <a:p>
            <a:endParaRPr lang="en-US" sz="3200" dirty="0" smtClean="0">
              <a:latin typeface="Arial Narrow" pitchFamily="34" charset="0"/>
            </a:endParaRPr>
          </a:p>
          <a:p>
            <a:endParaRPr lang="en-US" sz="3200" dirty="0" smtClean="0"/>
          </a:p>
          <a:p>
            <a:r>
              <a:rPr lang="en-US" sz="3200" dirty="0" smtClean="0"/>
              <a:t>	</a:t>
            </a:r>
            <a:endParaRPr lang="sq-AL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kush</a:t>
            </a:r>
            <a:r>
              <a:rPr lang="en-US" dirty="0" smtClean="0"/>
              <a:t> </a:t>
            </a:r>
            <a:r>
              <a:rPr lang="en-US" dirty="0" err="1" smtClean="0"/>
              <a:t>pËrdoren</a:t>
            </a:r>
            <a:r>
              <a:rPr lang="en-US" dirty="0" smtClean="0"/>
              <a:t>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rrjete</a:t>
            </a:r>
            <a:r>
              <a:rPr lang="en-US" dirty="0" smtClean="0"/>
              <a:t>?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458200" cy="4008437"/>
          </a:xfrm>
        </p:spPr>
        <p:txBody>
          <a:bodyPr>
            <a:noAutofit/>
          </a:bodyPr>
          <a:lstStyle/>
          <a:p>
            <a:pPr fontAlgn="base"/>
            <a:r>
              <a:rPr lang="sq-AL" sz="2000" b="1" dirty="0" smtClean="0">
                <a:latin typeface="Arial" pitchFamily="34" charset="0"/>
                <a:cs typeface="Arial" pitchFamily="34" charset="0"/>
              </a:rPr>
              <a:t>Raste</a:t>
            </a:r>
          </a:p>
          <a:p>
            <a:pPr fontAlgn="base"/>
            <a:r>
              <a:rPr lang="sq-AL" sz="2000" b="1" dirty="0" smtClean="0">
                <a:latin typeface="Arial" pitchFamily="34" charset="0"/>
                <a:cs typeface="Arial" pitchFamily="34" charset="0"/>
              </a:rPr>
              <a:t>Dy nxënës u plagosën në ambientet e shkollës së mesme “</a:t>
            </a:r>
            <a:r>
              <a:rPr lang="sq-AL" sz="2000" b="1" dirty="0" err="1" smtClean="0">
                <a:latin typeface="Arial" pitchFamily="34" charset="0"/>
                <a:cs typeface="Arial" pitchFamily="34" charset="0"/>
              </a:rPr>
              <a:t>Qemal</a:t>
            </a:r>
            <a:r>
              <a:rPr lang="sq-A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b="1" dirty="0" err="1" smtClean="0">
                <a:latin typeface="Arial" pitchFamily="34" charset="0"/>
                <a:cs typeface="Arial" pitchFamily="34" charset="0"/>
              </a:rPr>
              <a:t>Stafa</a:t>
            </a:r>
            <a:r>
              <a:rPr lang="sq-AL" sz="2000" b="1" dirty="0" smtClean="0">
                <a:latin typeface="Arial" pitchFamily="34" charset="0"/>
                <a:cs typeface="Arial" pitchFamily="34" charset="0"/>
              </a:rPr>
              <a:t>”, në Tiranë, pas një sherri për motive të dobëta. Nga hetimet rezultoi se konflikti mes adoleshentësh kishte nisur më parë në rrjetin social “</a:t>
            </a:r>
            <a:r>
              <a:rPr lang="sq-AL" sz="2000" b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sq-AL" sz="2000" b="1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 fontAlgn="base"/>
            <a:r>
              <a:rPr lang="sq-AL" sz="2000" b="1" dirty="0" smtClean="0">
                <a:latin typeface="Arial" pitchFamily="34" charset="0"/>
                <a:cs typeface="Arial" pitchFamily="34" charset="0"/>
              </a:rPr>
              <a:t>Në Durrës, gjatë këtij viti ka pasur një procedim penal për fyerje, pasi një i ri duke shfrytëzuar fjalëkalimin dhënë në mirëbesim nga partnerja e tij, ka hyrë në profilin e saj dhe lëshuar akuza e fyerje banale.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10</a:t>
            </a:fld>
            <a:endParaRPr lang="sq-AL"/>
          </a:p>
        </p:txBody>
      </p:sp>
      <p:pic>
        <p:nvPicPr>
          <p:cNvPr id="7" name="Picture 6" descr="z_2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591554"/>
            <a:ext cx="4724400" cy="226644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DOBITË DHE TË KËQIJAT E KËTYRE RRJETEVE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q-AL" dirty="0" smtClean="0"/>
              <a:t>Këto</a:t>
            </a:r>
            <a:r>
              <a:rPr lang="en-US" dirty="0" smtClean="0"/>
              <a:t> </a:t>
            </a:r>
            <a:r>
              <a:rPr lang="sq-AL" dirty="0" smtClean="0"/>
              <a:t>rrjete</a:t>
            </a:r>
            <a:r>
              <a:rPr lang="en-US" dirty="0" smtClean="0"/>
              <a:t> </a:t>
            </a:r>
            <a:r>
              <a:rPr lang="sq-AL" dirty="0" smtClean="0"/>
              <a:t>krahas</a:t>
            </a:r>
            <a:r>
              <a:rPr lang="en-US" dirty="0" smtClean="0"/>
              <a:t> </a:t>
            </a:r>
            <a:r>
              <a:rPr lang="sq-AL" dirty="0" smtClean="0"/>
              <a:t>qe sh</a:t>
            </a:r>
            <a:r>
              <a:rPr lang="en-US" dirty="0" smtClean="0"/>
              <a:t>ë</a:t>
            </a:r>
            <a:r>
              <a:rPr lang="sq-AL" dirty="0" smtClean="0"/>
              <a:t>rbejn</a:t>
            </a:r>
            <a:r>
              <a:rPr lang="en-US" dirty="0" smtClean="0"/>
              <a:t> </a:t>
            </a:r>
            <a:r>
              <a:rPr lang="sq-AL" dirty="0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kominikuar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anën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negative. E </a:t>
            </a:r>
            <a:r>
              <a:rPr lang="en-US" dirty="0" err="1" smtClean="0"/>
              <a:t>sidomos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cilët</a:t>
            </a:r>
            <a:r>
              <a:rPr lang="en-US" dirty="0" smtClean="0"/>
              <a:t> I </a:t>
            </a:r>
            <a:r>
              <a:rPr lang="en-US" dirty="0" err="1" smtClean="0"/>
              <a:t>përdorin</a:t>
            </a:r>
            <a:r>
              <a:rPr lang="en-US" dirty="0" smtClean="0"/>
              <a:t> pa </a:t>
            </a:r>
            <a:r>
              <a:rPr lang="en-US" dirty="0" err="1" smtClean="0"/>
              <a:t>kontroll</a:t>
            </a:r>
            <a:r>
              <a:rPr lang="en-US" dirty="0" smtClean="0"/>
              <a:t>,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rrjete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vetëm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humbin</a:t>
            </a:r>
            <a:r>
              <a:rPr lang="en-US" dirty="0" smtClean="0"/>
              <a:t> </a:t>
            </a:r>
            <a:r>
              <a:rPr lang="en-US" dirty="0" err="1" smtClean="0"/>
              <a:t>kohen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dërgojnë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izolim</a:t>
            </a:r>
            <a:r>
              <a:rPr lang="en-US" dirty="0" smtClean="0"/>
              <a:t>.</a:t>
            </a:r>
            <a:endParaRPr lang="sq-A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11</a:t>
            </a:fld>
            <a:endParaRPr lang="sq-AL"/>
          </a:p>
        </p:txBody>
      </p:sp>
      <p:pic>
        <p:nvPicPr>
          <p:cNvPr id="7" name="Picture 6" descr="facebook-644x3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343400"/>
            <a:ext cx="4572000" cy="19707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 smtClean="0"/>
              <a:t>Shumica</a:t>
            </a:r>
            <a:r>
              <a:rPr lang="en-US" dirty="0" smtClean="0"/>
              <a:t> e literatures </a:t>
            </a:r>
            <a:r>
              <a:rPr lang="sq-AL" dirty="0" smtClean="0"/>
              <a:t>është</a:t>
            </a:r>
            <a:r>
              <a:rPr lang="en-US" dirty="0" smtClean="0"/>
              <a:t> </a:t>
            </a:r>
            <a:r>
              <a:rPr lang="sq-AL" dirty="0" err="1" smtClean="0"/>
              <a:t>mar</a:t>
            </a:r>
            <a:r>
              <a:rPr lang="en-US" dirty="0" err="1" smtClean="0"/>
              <a:t>rë</a:t>
            </a:r>
            <a:r>
              <a:rPr lang="en-US" smtClean="0"/>
              <a:t> </a:t>
            </a:r>
            <a:r>
              <a:rPr lang="sq-AL" smtClean="0"/>
              <a:t>nga</a:t>
            </a:r>
            <a:r>
              <a:rPr lang="en-US" dirty="0" smtClean="0"/>
              <a:t> </a:t>
            </a:r>
            <a:r>
              <a:rPr lang="sq-AL" dirty="0" smtClean="0"/>
              <a:t>faqja </a:t>
            </a:r>
          </a:p>
          <a:p>
            <a:pPr>
              <a:buNone/>
            </a:pPr>
            <a:r>
              <a:rPr lang="en-US" dirty="0" smtClean="0"/>
              <a:t>WIKIPPEDIA</a:t>
            </a:r>
          </a:p>
          <a:p>
            <a:pPr>
              <a:buNone/>
            </a:pPr>
            <a:endParaRPr lang="sq-A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12</a:t>
            </a:fld>
            <a:endParaRPr lang="sq-A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Literatura</a:t>
            </a:r>
            <a:endParaRPr lang="sq-A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err="1" smtClean="0">
                <a:solidFill>
                  <a:schemeClr val="tx1"/>
                </a:solidFill>
              </a:rPr>
              <a:t>përmbatja</a:t>
            </a:r>
            <a:r>
              <a:rPr lang="en-US" sz="4000" dirty="0" smtClean="0">
                <a:solidFill>
                  <a:schemeClr val="tx1"/>
                </a:solidFill>
              </a:rPr>
              <a:t> e </a:t>
            </a:r>
            <a:r>
              <a:rPr lang="en-US" sz="4000" dirty="0" err="1" smtClean="0">
                <a:solidFill>
                  <a:schemeClr val="tx1"/>
                </a:solidFill>
              </a:rPr>
              <a:t>punimit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sq-AL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QËLLIMI I TEMËS………………………….3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RRJETET SOCIALE………………………...4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RRJETET SOCIALE MASIVE……………..5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FACEBOOK……………………………………6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INSTAGRAM…………………………………..7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TWITTER……………………………………….8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NDIKIMI I RRJETEVE SOCIALE NË JETËN TONË…………………………………………….9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 KUSH PËRDOREN KËTO RRJETE……………......................................10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DOBITË DHE TË KËQIJAT E KËTYRE RRJETEVE……………………………………...11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LITERATURA…………………………………..12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2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q-A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QËLLIMI I TEMËS</a:t>
            </a:r>
            <a:endParaRPr lang="sq-A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3</a:t>
            </a:fld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q-AL" sz="2400" dirty="0" smtClean="0"/>
              <a:t>Qëllimi</a:t>
            </a:r>
            <a:r>
              <a:rPr lang="en-US" sz="2400" dirty="0" smtClean="0"/>
              <a:t>  </a:t>
            </a:r>
            <a:r>
              <a:rPr lang="sq-AL" sz="2400" dirty="0" smtClean="0"/>
              <a:t>i</a:t>
            </a:r>
            <a:r>
              <a:rPr lang="en-US" sz="2400" dirty="0" smtClean="0"/>
              <a:t>   </a:t>
            </a:r>
            <a:r>
              <a:rPr lang="sq-AL" sz="2400" dirty="0" smtClean="0"/>
              <a:t>kësaj teme është</a:t>
            </a:r>
            <a:r>
              <a:rPr lang="en-US" sz="2400" dirty="0" smtClean="0"/>
              <a:t>  </a:t>
            </a:r>
            <a:r>
              <a:rPr lang="sq-AL" sz="2400" dirty="0" smtClean="0"/>
              <a:t>vet</a:t>
            </a:r>
            <a:r>
              <a:rPr lang="en-US" sz="2400" dirty="0" smtClean="0"/>
              <a:t>ë</a:t>
            </a:r>
            <a:r>
              <a:rPr lang="sq-AL" sz="2400" dirty="0" smtClean="0"/>
              <a:t>di</a:t>
            </a:r>
            <a:r>
              <a:rPr lang="en-US" sz="2400" dirty="0" err="1" smtClean="0"/>
              <a:t>jesi</a:t>
            </a:r>
            <a:r>
              <a:rPr lang="sq-AL" sz="2400" dirty="0" smtClean="0"/>
              <a:t>mi </a:t>
            </a:r>
            <a:r>
              <a:rPr lang="en-US" sz="2400" dirty="0" err="1" smtClean="0"/>
              <a:t>i</a:t>
            </a:r>
            <a:r>
              <a:rPr lang="sq-AL" sz="2400" dirty="0" smtClean="0"/>
              <a:t> njerëzve  për përdorimin e drejtë </a:t>
            </a:r>
            <a:r>
              <a:rPr lang="en-US" sz="2400" dirty="0" smtClean="0"/>
              <a:t> </a:t>
            </a:r>
            <a:r>
              <a:rPr lang="sq-AL" sz="2400" dirty="0" smtClean="0"/>
              <a:t>t</a:t>
            </a:r>
            <a:r>
              <a:rPr lang="en-US" sz="2400" dirty="0" smtClean="0"/>
              <a:t>ë</a:t>
            </a:r>
            <a:r>
              <a:rPr lang="sq-AL" sz="2400" dirty="0" smtClean="0"/>
              <a:t> </a:t>
            </a:r>
            <a:r>
              <a:rPr lang="en-US" sz="2400" dirty="0" smtClean="0"/>
              <a:t> </a:t>
            </a:r>
            <a:r>
              <a:rPr lang="sq-AL" sz="2400" dirty="0" smtClean="0"/>
              <a:t>rrjeteve  sociale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endParaRPr lang="sq-AL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RRJETET SOCIALE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sq-A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79792" cy="5257800"/>
          </a:xfrm>
        </p:spPr>
        <p:txBody>
          <a:bodyPr>
            <a:normAutofit/>
          </a:bodyPr>
          <a:lstStyle/>
          <a:p>
            <a:r>
              <a:rPr lang="sq-AL" sz="2400" dirty="0" smtClean="0">
                <a:latin typeface="Arial" pitchFamily="34" charset="0"/>
                <a:cs typeface="Arial" pitchFamily="34" charset="0"/>
              </a:rPr>
              <a:t>Statuse dhe foto </a:t>
            </a:r>
            <a:r>
              <a:rPr lang="sq-AL" sz="2400" dirty="0" err="1" smtClean="0">
                <a:latin typeface="Arial" pitchFamily="34" charset="0"/>
                <a:cs typeface="Arial" pitchFamily="34" charset="0"/>
              </a:rPr>
              <a:t>provokative</a:t>
            </a:r>
            <a:r>
              <a:rPr lang="sq-AL" sz="2400" dirty="0" smtClean="0">
                <a:latin typeface="Arial" pitchFamily="34" charset="0"/>
                <a:cs typeface="Arial" pitchFamily="34" charset="0"/>
              </a:rPr>
              <a:t>, informacione personale që shihen e mësohen nga të gjithë. Kurrë më parë individi nuk ka qenë kaq i ekspozuar ndaj të tjerëve dhe kurrë më parë nuk ka mundur të komunikojë kaq lirisht në çdo cep të botës dhe në kohë reale me të tjerët. Rrjetet sociale i ftojnë njerëzit të bëjnë gjithnjë dhe më publike jetët personale.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sq-A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4</a:t>
            </a:fld>
            <a:endParaRPr lang="sq-AL"/>
          </a:p>
        </p:txBody>
      </p:sp>
      <p:pic>
        <p:nvPicPr>
          <p:cNvPr id="7" name="Picture 6" descr="Rrjetet-Soci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392977"/>
            <a:ext cx="6172200" cy="200782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RRJETET SOCIALE MASIVE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60"/>
          </a:xfrm>
        </p:spPr>
        <p:txBody>
          <a:bodyPr/>
          <a:lstStyle/>
          <a:p>
            <a:r>
              <a:rPr lang="sq-AL" dirty="0" smtClean="0">
                <a:latin typeface="Arial Narrow" pitchFamily="34" charset="0"/>
              </a:rPr>
              <a:t>Gjithnjë e më shumë rrjetet sociale po vjedhin kohën, jetën tonë, ashtu si asnjë formë tjetër e revolucionit teknologjik të realizuar ndër vite. Ky revolucion pranohet se ka ndikuar në mënyrën e të jetuarit të përdoruesve të këtyre rrjeteve. Ndikimet janë kryesisht në aspektin social e psikologjik.</a:t>
            </a:r>
            <a:r>
              <a:rPr lang="en-US" dirty="0" err="1" smtClean="0">
                <a:latin typeface="Arial Narrow" pitchFamily="34" charset="0"/>
              </a:rPr>
              <a:t>Rrjetet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masive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të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cilat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përdoren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shumë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janë</a:t>
            </a:r>
            <a:r>
              <a:rPr lang="en-US" dirty="0" smtClean="0">
                <a:latin typeface="Arial Narrow" pitchFamily="34" charset="0"/>
              </a:rPr>
              <a:t> :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</a:rPr>
              <a:t>Facebook,Instagram,Twitter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 …</a:t>
            </a:r>
            <a:endParaRPr lang="sq-AL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5</a:t>
            </a:fld>
            <a:endParaRPr lang="sq-AL"/>
          </a:p>
        </p:txBody>
      </p:sp>
      <p:pic>
        <p:nvPicPr>
          <p:cNvPr id="7" name="Picture 6" descr="herramientas-redes-soci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805422"/>
            <a:ext cx="5791200" cy="205257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FACEBOOK</a:t>
            </a:r>
            <a:endParaRPr lang="sq-A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6</a:t>
            </a:fld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është një rrjet shoqëror i hapur në shkurt të vitit 2004, i zotëruar dhe i drejtuar nga </a:t>
            </a:r>
            <a:r>
              <a:rPr lang="sq-AL" sz="1800" dirty="0" err="1" smtClean="0">
                <a:latin typeface="Arial" pitchFamily="34" charset="0"/>
                <a:cs typeface="Arial" pitchFamily="34" charset="0"/>
                <a:hlinkClick r:id="rId2" tooltip="Facebook, Inc. (nuk është shkruar akoma)"/>
              </a:rPr>
              <a:t>Facebook</a:t>
            </a:r>
            <a:r>
              <a:rPr lang="sq-AL" sz="1800" dirty="0" smtClean="0">
                <a:latin typeface="Arial" pitchFamily="34" charset="0"/>
                <a:cs typeface="Arial" pitchFamily="34" charset="0"/>
                <a:hlinkClick r:id="rId2" tooltip="Facebook, Inc. (nuk është shkruar akoma)"/>
              </a:rPr>
              <a:t>, 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q-AL" sz="1800" dirty="0" smtClean="0">
                <a:latin typeface="Arial" pitchFamily="34" charset="0"/>
                <a:cs typeface="Arial" pitchFamily="34" charset="0"/>
              </a:rPr>
              <a:t>Që nga shtatori i 2012-ës, </a:t>
            </a:r>
            <a:r>
              <a:rPr lang="sq-AL" sz="18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 ka mbi një miliard përdorues aktivë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 u themelua nga </a:t>
            </a:r>
            <a:r>
              <a:rPr lang="sq-AL" sz="1800" dirty="0" err="1" smtClean="0">
                <a:latin typeface="Arial" pitchFamily="34" charset="0"/>
                <a:cs typeface="Arial" pitchFamily="34" charset="0"/>
                <a:hlinkClick r:id="rId3" tooltip="Mark Zuckerberg"/>
              </a:rPr>
              <a:t>Mark</a:t>
            </a:r>
            <a:r>
              <a:rPr lang="sq-AL" sz="1800" dirty="0" smtClean="0">
                <a:latin typeface="Arial" pitchFamily="34" charset="0"/>
                <a:cs typeface="Arial" pitchFamily="34" charset="0"/>
                <a:hlinkClick r:id="rId3" tooltip="Mark Zuckerberg"/>
              </a:rPr>
              <a:t> </a:t>
            </a:r>
            <a:r>
              <a:rPr lang="sq-AL" sz="1800" dirty="0" err="1" smtClean="0">
                <a:latin typeface="Arial" pitchFamily="34" charset="0"/>
                <a:cs typeface="Arial" pitchFamily="34" charset="0"/>
                <a:hlinkClick r:id="rId3" tooltip="Mark Zuckerberg"/>
              </a:rPr>
              <a:t>Zuckerberg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 me shokët e dhomës dhe shokët studentë 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4" tooltip="Eduardo Saverin (nuk është shkruar akoma)"/>
              </a:rPr>
              <a:t>Eduardo </a:t>
            </a:r>
            <a:r>
              <a:rPr lang="en-US" sz="1800" dirty="0" err="1" smtClean="0">
                <a:latin typeface="Arial" pitchFamily="34" charset="0"/>
                <a:cs typeface="Arial" pitchFamily="34" charset="0"/>
                <a:hlinkClick r:id="rId4" tooltip="Eduardo Saverin (nuk është shkruar akoma)"/>
              </a:rPr>
              <a:t>Saverin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5" tooltip="Andrew McCollum (nuk është shkruar akoma)"/>
              </a:rPr>
              <a:t>Andrew McCollum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6" tooltip="Dustin Moskovitz (nuk është shkruar akoma)"/>
              </a:rPr>
              <a:t>Dustin</a:t>
            </a:r>
            <a:r>
              <a:rPr lang="sq-AL" sz="1800" dirty="0" smtClean="0">
                <a:latin typeface="Arial" pitchFamily="34" charset="0"/>
                <a:cs typeface="Arial" pitchFamily="34" charset="0"/>
                <a:hlinkClick r:id="rId6" tooltip="Dustin Moskovitz (nuk është shkruar akoma)"/>
              </a:rPr>
              <a:t> </a:t>
            </a:r>
            <a:r>
              <a:rPr lang="sq-AL" sz="1800" dirty="0" err="1" smtClean="0">
                <a:latin typeface="Arial" pitchFamily="34" charset="0"/>
                <a:cs typeface="Arial" pitchFamily="34" charset="0"/>
                <a:hlinkClick r:id="rId6" tooltip="Dustin Moskovitz (nuk është shkruar akoma)"/>
              </a:rPr>
              <a:t>Moskovitz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q-AL" sz="18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sq-AL" sz="1800" dirty="0" err="1" smtClean="0">
                <a:latin typeface="Arial" pitchFamily="34" charset="0"/>
                <a:cs typeface="Arial" pitchFamily="34" charset="0"/>
                <a:hlinkClick r:id="rId7" tooltip="Chris Hughes"/>
              </a:rPr>
              <a:t>Chris</a:t>
            </a:r>
            <a:r>
              <a:rPr lang="sq-AL" sz="1800" dirty="0" smtClean="0">
                <a:latin typeface="Arial" pitchFamily="34" charset="0"/>
                <a:cs typeface="Arial" pitchFamily="34" charset="0"/>
                <a:hlinkClick r:id="rId7" tooltip="Chris Hughes"/>
              </a:rPr>
              <a:t> </a:t>
            </a:r>
            <a:r>
              <a:rPr lang="sq-AL" sz="1800" dirty="0" err="1" smtClean="0">
                <a:latin typeface="Arial" pitchFamily="34" charset="0"/>
                <a:cs typeface="Arial" pitchFamily="34" charset="0"/>
                <a:hlinkClick r:id="rId7" tooltip="Chris Hughes"/>
              </a:rPr>
              <a:t>Hughes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 Anëtarësimi në faqe fillimisht u kufizua nga themeluesit te studentët 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Harvardit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, por u zgjerua në kolegjet e tjera në zonën e </a:t>
            </a:r>
            <a:r>
              <a:rPr lang="sq-AL" sz="1800" dirty="0" smtClean="0">
                <a:latin typeface="Arial" pitchFamily="34" charset="0"/>
                <a:cs typeface="Arial" pitchFamily="34" charset="0"/>
                <a:hlinkClick r:id="rId8" tooltip="Boston"/>
              </a:rPr>
              <a:t>Bostonit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, në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Ivy League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, dhe në Universitetin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Stanford.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 Gradualisht u shtua mbështetja edhe për studentët në universitete të ndryshme përpara se të hapej për studentët e shkollave të mesme dhe përfundimisht për këdo mbi 13 vjeç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sq-A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k-euml-rc-euml-nimi-i-erdoganit-p-euml-r-rrjetet-sociale-d-euml-shp-euml-ron-t-euml-rinjt-euml_h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0" y="4714875"/>
            <a:ext cx="4876800" cy="18859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INSTAGRAM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Instagrami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është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një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rrjet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social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ë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 mundëson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shpërndarjen e fotove, marrjen 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fotove,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aplikimin 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err="1" smtClean="0">
                <a:latin typeface="Arial" pitchFamily="34" charset="0"/>
                <a:cs typeface="Arial" pitchFamily="34" charset="0"/>
              </a:rPr>
              <a:t>filterave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digjital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mbi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dhe shpërndarjen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ë 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rrjete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tjera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 sociale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si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tooltip="Facebook"/>
              </a:rPr>
              <a:t>Facebook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 e </a:t>
            </a:r>
            <a:r>
              <a:rPr lang="sq-AL" sz="2000" dirty="0" err="1" smtClean="0">
                <a:latin typeface="Arial" pitchFamily="34" charset="0"/>
                <a:cs typeface="Arial" pitchFamily="34" charset="0"/>
                <a:hlinkClick r:id="rId3" tooltip="Twitter"/>
              </a:rPr>
              <a:t>Twitter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Sot 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ky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r</a:t>
            </a:r>
            <a:r>
              <a:rPr lang="sq-AL" sz="2000" dirty="0" err="1" smtClean="0">
                <a:latin typeface="Arial" pitchFamily="34" charset="0"/>
                <a:cs typeface="Arial" pitchFamily="34" charset="0"/>
              </a:rPr>
              <a:t>rjet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po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përdoret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masë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madhe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llogariten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jenë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deri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100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milionë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shfrytëzues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aktivë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matje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bërë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Prill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2012.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Instagrami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shpërndahet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përmes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err="1" smtClean="0">
                <a:latin typeface="Arial" pitchFamily="34" charset="0"/>
                <a:cs typeface="Arial" pitchFamily="34" charset="0"/>
                <a:hlinkClick r:id="rId4" tooltip="App Store (nuk është shkruar akoma)"/>
              </a:rPr>
              <a:t>App</a:t>
            </a:r>
            <a:r>
              <a:rPr lang="fr-FR" sz="2000" dirty="0" smtClean="0">
                <a:latin typeface="Arial" pitchFamily="34" charset="0"/>
                <a:cs typeface="Arial" pitchFamily="34" charset="0"/>
                <a:hlinkClick r:id="rId4" tooltip="App Store (nuk është shkruar akoma)"/>
              </a:rPr>
              <a:t> Store-</a:t>
            </a:r>
            <a:r>
              <a:rPr lang="fr-FR" sz="2000" dirty="0" err="1" smtClean="0">
                <a:latin typeface="Arial" pitchFamily="34" charset="0"/>
                <a:cs typeface="Arial" pitchFamily="34" charset="0"/>
                <a:hlinkClick r:id="rId4" tooltip="App Store (nuk është shkruar akoma)"/>
              </a:rPr>
              <a:t>it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te </a:t>
            </a:r>
            <a:r>
              <a:rPr lang="fr-FR" sz="2000" dirty="0" smtClean="0">
                <a:latin typeface="Arial" pitchFamily="34" charset="0"/>
                <a:cs typeface="Arial" pitchFamily="34" charset="0"/>
                <a:hlinkClick r:id="rId5" tooltip="Apple"/>
              </a:rPr>
              <a:t>Apple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  <a:hlinkClick r:id="rId6" tooltip="Google Play"/>
              </a:rPr>
              <a:t>Google </a:t>
            </a:r>
            <a:r>
              <a:rPr lang="fr-FR" dirty="0" smtClean="0">
                <a:hlinkClick r:id="rId6" tooltip="Google Play"/>
              </a:rPr>
              <a:t>Play</a:t>
            </a:r>
            <a:r>
              <a:rPr lang="fr-FR" dirty="0" smtClean="0"/>
              <a:t>.</a:t>
            </a:r>
            <a:endParaRPr lang="sq-A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7</a:t>
            </a:fld>
            <a:endParaRPr lang="sq-AL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4539522"/>
            <a:ext cx="4419600" cy="23184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sz="2400" dirty="0" smtClean="0">
                <a:latin typeface="Arial" pitchFamily="34" charset="0"/>
                <a:cs typeface="Arial" pitchFamily="34" charset="0"/>
              </a:rPr>
              <a:t>Ky rrjet social mundëson për përdoruesit e saj që të dërgojnë me miqtë e tyre mesazhe që përmbajnë deri në 140 karaktere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q-AL" sz="2400" dirty="0" smtClean="0">
                <a:latin typeface="Arial" pitchFamily="34" charset="0"/>
                <a:cs typeface="Arial" pitchFamily="34" charset="0"/>
              </a:rPr>
              <a:t> Që në vitet e para të krijimi të saj, kompania e </a:t>
            </a:r>
            <a:r>
              <a:rPr lang="sq-AL" sz="2400" dirty="0" err="1" smtClean="0">
                <a:latin typeface="Arial" pitchFamily="34" charset="0"/>
                <a:cs typeface="Arial" pitchFamily="34" charset="0"/>
              </a:rPr>
              <a:t>Twitter</a:t>
            </a:r>
            <a:r>
              <a:rPr lang="sq-AL" sz="2400" dirty="0" smtClean="0">
                <a:latin typeface="Arial" pitchFamily="34" charset="0"/>
                <a:cs typeface="Arial" pitchFamily="34" charset="0"/>
              </a:rPr>
              <a:t>-it u zhvillua me hapa </a:t>
            </a:r>
            <a:r>
              <a:rPr lang="sq-AL" sz="2400" dirty="0" err="1" smtClean="0">
                <a:latin typeface="Arial" pitchFamily="34" charset="0"/>
                <a:cs typeface="Arial" pitchFamily="34" charset="0"/>
              </a:rPr>
              <a:t>galopantë</a:t>
            </a:r>
            <a:r>
              <a:rPr lang="sq-AL" sz="2400" dirty="0" smtClean="0">
                <a:latin typeface="Arial" pitchFamily="34" charset="0"/>
                <a:cs typeface="Arial" pitchFamily="34" charset="0"/>
              </a:rPr>
              <a:t>, e cila në tremujorin e parë të vitit 2007 kishte rreth 400 mijë cicërima të postuara nga përdorues të saj, duke u cilësuar si një konkurrent i fortë për “armikun” e saj, </a:t>
            </a:r>
            <a:r>
              <a:rPr lang="sq-AL" sz="24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sq-AL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q-A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8</a:t>
            </a:fld>
            <a:endParaRPr lang="sq-AL"/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820960"/>
            <a:ext cx="3657600" cy="173223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q-AL" sz="1800" dirty="0" smtClean="0">
                <a:latin typeface="Arial" pitchFamily="34" charset="0"/>
                <a:cs typeface="Arial" pitchFamily="34" charset="0"/>
              </a:rPr>
              <a:t>Përpos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ndikimeve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pozitive rrjetet sociale sjellin izolim, vetmi nga kontekst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 social dhe grupi i të barabartëve, duke penguar jetën sociale. Sot shumica e njerëzve praktikojnë më shumë dialogun me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mouse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 sesa me fjalë ballë për ballë, ndonëse ky dialog është i cunguar dhe përdor fjalë të paplota, si </a:t>
            </a:r>
            <a:r>
              <a:rPr lang="sq-AL" sz="1800" dirty="0" err="1" smtClean="0">
                <a:latin typeface="Arial" pitchFamily="34" charset="0"/>
                <a:cs typeface="Arial" pitchFamily="34" charset="0"/>
              </a:rPr>
              <a:t>flm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q-AL" sz="1800" dirty="0" err="1" smtClean="0">
                <a:latin typeface="Arial" pitchFamily="34" charset="0"/>
                <a:cs typeface="Arial" pitchFamily="34" charset="0"/>
              </a:rPr>
              <a:t>klm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q-AL" sz="1800" dirty="0" err="1" smtClean="0">
                <a:latin typeface="Arial" pitchFamily="34" charset="0"/>
                <a:cs typeface="Arial" pitchFamily="34" charset="0"/>
              </a:rPr>
              <a:t>cbr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, etj. Është nevoja, kërkesa individuale që e bën individin të zhytet në një bum informacionesh të pafundme, por jo në thellësi të tyre. Janë copëza informacionesh që rrezikojnë ta zhysin individin në një botë irracionale, </a:t>
            </a:r>
            <a:r>
              <a:rPr lang="sq-AL" sz="1800" dirty="0" err="1" smtClean="0">
                <a:latin typeface="Arial" pitchFamily="34" charset="0"/>
                <a:cs typeface="Arial" pitchFamily="34" charset="0"/>
              </a:rPr>
              <a:t>supersticioze</a:t>
            </a:r>
            <a:r>
              <a:rPr lang="sq-AL" sz="1800" dirty="0" smtClean="0">
                <a:latin typeface="Arial" pitchFamily="34" charset="0"/>
                <a:cs typeface="Arial" pitchFamily="34" charset="0"/>
              </a:rPr>
              <a:t> dhe jo të vërtetë, ndërkohë që në këto rrjete kemi dhe përmbysje të imazheve dhe fjalëve të shkruara. Kjo kulturë simbolike, e ngrirë, metalike, pa shpirt, po nxjerr në asistencë si gjuhën e folur dhe atë trupore duke shkatërruar kësh</a:t>
            </a:r>
            <a:r>
              <a:rPr lang="sq-AL" dirty="0" smtClean="0"/>
              <a:t>tu funksionin e komunikimit social.” </a:t>
            </a:r>
            <a:endParaRPr lang="sq-A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q-AL" smtClean="0"/>
              <a:t>2015-10-13</a:t>
            </a:r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EDBAF1-F886-4ADB-8523-BBB8F8775013}" type="slidenum">
              <a:rPr lang="sq-AL" smtClean="0"/>
              <a:pPr/>
              <a:t>9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NDIKIMI I RRJETEVE SOCIALE NË JETËN TONË</a:t>
            </a:r>
            <a:endParaRPr lang="sq-AL" dirty="0"/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05400"/>
            <a:ext cx="3733800" cy="1554480"/>
          </a:xfrm>
          <a:prstGeom prst="rect">
            <a:avLst/>
          </a:prstGeom>
        </p:spPr>
      </p:pic>
      <p:pic>
        <p:nvPicPr>
          <p:cNvPr id="8" name="Picture 7" descr="n-7692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017264"/>
            <a:ext cx="3809999" cy="160659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e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575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Oriel</vt:lpstr>
      <vt:lpstr>Civic</vt:lpstr>
      <vt:lpstr>Solstice</vt:lpstr>
      <vt:lpstr>Apex</vt:lpstr>
      <vt:lpstr>Equity</vt:lpstr>
      <vt:lpstr>Urban</vt:lpstr>
      <vt:lpstr>Flow</vt:lpstr>
      <vt:lpstr>Paper</vt:lpstr>
      <vt:lpstr>Trek</vt:lpstr>
      <vt:lpstr>Technic</vt:lpstr>
      <vt:lpstr>Opulent</vt:lpstr>
      <vt:lpstr>Concourse</vt:lpstr>
      <vt:lpstr>SH.M.U-2 Vushtrri </vt:lpstr>
      <vt:lpstr> përmbatja e punimit </vt:lpstr>
      <vt:lpstr>QËLLIMI I TEMËS</vt:lpstr>
      <vt:lpstr>RRJETET SOCIALE </vt:lpstr>
      <vt:lpstr>RRJETET SOCIALE MASIVE</vt:lpstr>
      <vt:lpstr>FACEBOOK</vt:lpstr>
      <vt:lpstr>INSTAGRAM</vt:lpstr>
      <vt:lpstr>TWITTER</vt:lpstr>
      <vt:lpstr>NDIKIMI I RRJETEVE SOCIALE NË JETËN TONË</vt:lpstr>
      <vt:lpstr>Nga kush pËrdoren kËto rrjete?</vt:lpstr>
      <vt:lpstr>DOBITË DHE TË KËQIJAT E KËTYRE RRJETEVE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SH.M.U-2 Vushtrri</dc:title>
  <dc:creator>bardha</dc:creator>
  <cp:lastModifiedBy>Muhamer</cp:lastModifiedBy>
  <cp:revision>22</cp:revision>
  <dcterms:created xsi:type="dcterms:W3CDTF">2015-10-13T11:46:16Z</dcterms:created>
  <dcterms:modified xsi:type="dcterms:W3CDTF">2015-10-14T16:30:45Z</dcterms:modified>
</cp:coreProperties>
</file>