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7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020DF-A4AB-4F73-BBD8-4B1C909FE542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10C40-1E5D-41A1-8950-898674853D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020DF-A4AB-4F73-BBD8-4B1C909FE542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10C40-1E5D-41A1-8950-898674853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020DF-A4AB-4F73-BBD8-4B1C909FE542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10C40-1E5D-41A1-8950-898674853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020DF-A4AB-4F73-BBD8-4B1C909FE542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10C40-1E5D-41A1-8950-898674853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020DF-A4AB-4F73-BBD8-4B1C909FE542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10C40-1E5D-41A1-8950-898674853D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020DF-A4AB-4F73-BBD8-4B1C909FE542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10C40-1E5D-41A1-8950-898674853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020DF-A4AB-4F73-BBD8-4B1C909FE542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10C40-1E5D-41A1-8950-898674853D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020DF-A4AB-4F73-BBD8-4B1C909FE542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10C40-1E5D-41A1-8950-898674853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020DF-A4AB-4F73-BBD8-4B1C909FE542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10C40-1E5D-41A1-8950-898674853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020DF-A4AB-4F73-BBD8-4B1C909FE542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10C40-1E5D-41A1-8950-898674853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BE020DF-A4AB-4F73-BBD8-4B1C909FE542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7410C40-1E5D-41A1-8950-898674853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BE020DF-A4AB-4F73-BBD8-4B1C909FE542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7410C40-1E5D-41A1-8950-898674853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LëNda:Teknologji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Punoi:blerina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Kadriu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Arsimtari:Muhamer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ujkani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160" y="914400"/>
            <a:ext cx="7468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Tema:Kursimi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i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energjis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3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0" y="510794"/>
            <a:ext cx="8355330" cy="883920"/>
          </a:xfrm>
        </p:spPr>
        <p:txBody>
          <a:bodyPr/>
          <a:lstStyle/>
          <a:p>
            <a:r>
              <a:rPr lang="en-US" dirty="0" err="1" smtClean="0"/>
              <a:t>Informohuni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Informohuni</a:t>
            </a:r>
            <a:r>
              <a:rPr lang="en-US" dirty="0" smtClean="0"/>
              <a:t>  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mënyrat</a:t>
            </a:r>
            <a:r>
              <a:rPr lang="en-US" dirty="0" smtClean="0"/>
              <a:t> e </a:t>
            </a:r>
            <a:r>
              <a:rPr lang="en-US" dirty="0" err="1" smtClean="0"/>
              <a:t>kursimit</a:t>
            </a:r>
            <a:r>
              <a:rPr lang="en-US" dirty="0" smtClean="0"/>
              <a:t> 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prodhimit</a:t>
            </a:r>
            <a:r>
              <a:rPr lang="en-US" dirty="0" smtClean="0"/>
              <a:t>  </a:t>
            </a:r>
            <a:r>
              <a:rPr lang="en-US" dirty="0" err="1" smtClean="0"/>
              <a:t>të</a:t>
            </a:r>
            <a:r>
              <a:rPr lang="en-US" dirty="0" smtClean="0"/>
              <a:t>  </a:t>
            </a:r>
            <a:r>
              <a:rPr lang="en-US" dirty="0" err="1" smtClean="0"/>
              <a:t>energjisë</a:t>
            </a:r>
            <a:r>
              <a:rPr lang="en-US" dirty="0" smtClean="0"/>
              <a:t> 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burimet</a:t>
            </a:r>
            <a:r>
              <a:rPr lang="en-US" dirty="0" smtClean="0"/>
              <a:t> e </a:t>
            </a:r>
            <a:r>
              <a:rPr lang="en-US" dirty="0" err="1" smtClean="0"/>
              <a:t>rinovueshme</a:t>
            </a:r>
            <a:r>
              <a:rPr lang="en-US" dirty="0" smtClean="0"/>
              <a:t>. </a:t>
            </a:r>
            <a:r>
              <a:rPr lang="en-US" dirty="0" err="1" smtClean="0"/>
              <a:t>Lexoni</a:t>
            </a:r>
            <a:r>
              <a:rPr lang="en-US" dirty="0" smtClean="0"/>
              <a:t> per </a:t>
            </a:r>
            <a:r>
              <a:rPr lang="en-US" dirty="0" err="1" smtClean="0"/>
              <a:t>energji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gjelbert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3124200"/>
            <a:ext cx="5105400" cy="383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63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2166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Investimet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shpenzim</a:t>
            </a:r>
            <a:r>
              <a:rPr lang="en-US" dirty="0"/>
              <a:t> </a:t>
            </a:r>
            <a:r>
              <a:rPr lang="en-US" dirty="0" err="1"/>
              <a:t>efikas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energjisë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shtëpinë</a:t>
            </a:r>
            <a:r>
              <a:rPr lang="en-US" dirty="0"/>
              <a:t> </a:t>
            </a:r>
            <a:r>
              <a:rPr lang="en-US" dirty="0" err="1"/>
              <a:t>tonë</a:t>
            </a:r>
            <a:r>
              <a:rPr lang="en-US" dirty="0"/>
              <a:t/>
            </a:r>
            <a:br>
              <a:rPr lang="en-US" dirty="0"/>
            </a:br>
            <a:r>
              <a:rPr lang="en-US" b="1" i="1" dirty="0" err="1">
                <a:solidFill>
                  <a:srgbClr val="0070C0"/>
                </a:solidFill>
              </a:rPr>
              <a:t>Çka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mund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të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bëjmë</a:t>
            </a:r>
            <a:r>
              <a:rPr lang="en-US" b="1" i="1" dirty="0">
                <a:solidFill>
                  <a:srgbClr val="0070C0"/>
                </a:solidFill>
              </a:rPr>
              <a:t>?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7391400" cy="3764760"/>
          </a:xfrm>
        </p:spPr>
        <p:txBody>
          <a:bodyPr>
            <a:normAutofit fontScale="32500" lnSpcReduction="20000"/>
          </a:bodyPr>
          <a:lstStyle/>
          <a:p>
            <a:r>
              <a:rPr lang="en-US" sz="8000" dirty="0" smtClean="0">
                <a:solidFill>
                  <a:srgbClr val="0070C0"/>
                </a:solidFill>
              </a:rPr>
              <a:t>1.</a:t>
            </a:r>
            <a:r>
              <a:rPr lang="en-US" sz="8000" b="1" dirty="0"/>
              <a:t> </a:t>
            </a:r>
            <a:r>
              <a:rPr lang="en-US" sz="8000" b="1" dirty="0" err="1"/>
              <a:t>Përmirësimi</a:t>
            </a:r>
            <a:r>
              <a:rPr lang="en-US" sz="8000" b="1" dirty="0"/>
              <a:t> i </a:t>
            </a:r>
            <a:r>
              <a:rPr lang="en-US" sz="8000" b="1" dirty="0" err="1"/>
              <a:t>izolimit</a:t>
            </a:r>
            <a:endParaRPr lang="en-US" sz="8000" b="1" dirty="0"/>
          </a:p>
          <a:p>
            <a:r>
              <a:rPr lang="en-US" sz="8000" dirty="0" err="1"/>
              <a:t>Izolimi</a:t>
            </a:r>
            <a:r>
              <a:rPr lang="en-US" sz="8000" dirty="0"/>
              <a:t> </a:t>
            </a:r>
            <a:r>
              <a:rPr lang="en-US" sz="8000" dirty="0" err="1"/>
              <a:t>mban</a:t>
            </a:r>
            <a:r>
              <a:rPr lang="en-US" sz="8000" dirty="0"/>
              <a:t> </a:t>
            </a:r>
            <a:r>
              <a:rPr lang="en-US" sz="8000" dirty="0" err="1"/>
              <a:t>shtëpinë</a:t>
            </a:r>
            <a:r>
              <a:rPr lang="en-US" sz="8000" dirty="0"/>
              <a:t>  </a:t>
            </a:r>
            <a:r>
              <a:rPr lang="en-US" sz="8000" dirty="0" err="1"/>
              <a:t>të</a:t>
            </a:r>
            <a:r>
              <a:rPr lang="en-US" sz="8000" dirty="0"/>
              <a:t> </a:t>
            </a:r>
            <a:r>
              <a:rPr lang="en-US" sz="8000" dirty="0" err="1"/>
              <a:t>ngrohtë</a:t>
            </a:r>
            <a:r>
              <a:rPr lang="en-US" sz="8000" dirty="0"/>
              <a:t> </a:t>
            </a:r>
            <a:r>
              <a:rPr lang="en-US" sz="8000" dirty="0" err="1"/>
              <a:t>në</a:t>
            </a:r>
            <a:r>
              <a:rPr lang="en-US" sz="8000" dirty="0"/>
              <a:t> </a:t>
            </a:r>
            <a:r>
              <a:rPr lang="en-US" sz="8000" dirty="0" err="1"/>
              <a:t>dimër</a:t>
            </a:r>
            <a:r>
              <a:rPr lang="en-US" sz="8000" dirty="0"/>
              <a:t> </a:t>
            </a:r>
            <a:r>
              <a:rPr lang="en-US" sz="8000" dirty="0" err="1"/>
              <a:t>dhe</a:t>
            </a:r>
            <a:r>
              <a:rPr lang="en-US" sz="8000" dirty="0"/>
              <a:t> </a:t>
            </a:r>
            <a:r>
              <a:rPr lang="en-US" sz="8000" dirty="0" err="1"/>
              <a:t>të</a:t>
            </a:r>
            <a:r>
              <a:rPr lang="en-US" sz="8000" dirty="0"/>
              <a:t> </a:t>
            </a:r>
            <a:r>
              <a:rPr lang="en-US" sz="8000" dirty="0" err="1"/>
              <a:t>freskët</a:t>
            </a:r>
            <a:r>
              <a:rPr lang="en-US" sz="8000" dirty="0"/>
              <a:t> </a:t>
            </a:r>
            <a:r>
              <a:rPr lang="en-US" sz="8000" dirty="0" err="1"/>
              <a:t>në</a:t>
            </a:r>
            <a:r>
              <a:rPr lang="en-US" sz="8000" dirty="0"/>
              <a:t> </a:t>
            </a:r>
            <a:r>
              <a:rPr lang="en-US" sz="8000" dirty="0" err="1"/>
              <a:t>verë</a:t>
            </a:r>
            <a:r>
              <a:rPr lang="en-US" sz="8000" dirty="0"/>
              <a:t>, e </a:t>
            </a:r>
            <a:r>
              <a:rPr lang="en-US" sz="8000" dirty="0" err="1"/>
              <a:t>në</a:t>
            </a:r>
            <a:r>
              <a:rPr lang="en-US" sz="8000" dirty="0"/>
              <a:t> </a:t>
            </a:r>
            <a:r>
              <a:rPr lang="en-US" sz="8000" dirty="0" err="1"/>
              <a:t>këtë</a:t>
            </a:r>
            <a:r>
              <a:rPr lang="en-US" sz="8000" dirty="0"/>
              <a:t> </a:t>
            </a:r>
            <a:r>
              <a:rPr lang="en-US" sz="8000" dirty="0" err="1"/>
              <a:t>mënyrë</a:t>
            </a:r>
            <a:r>
              <a:rPr lang="en-US" sz="8000" dirty="0"/>
              <a:t> </a:t>
            </a:r>
            <a:r>
              <a:rPr lang="en-US" sz="8000" dirty="0" err="1"/>
              <a:t>zvogëlon</a:t>
            </a:r>
            <a:r>
              <a:rPr lang="en-US" sz="8000" dirty="0"/>
              <a:t> </a:t>
            </a:r>
            <a:r>
              <a:rPr lang="en-US" sz="8000" dirty="0" err="1"/>
              <a:t>nevojën</a:t>
            </a:r>
            <a:r>
              <a:rPr lang="en-US" sz="8000" dirty="0"/>
              <a:t> </a:t>
            </a:r>
            <a:r>
              <a:rPr lang="en-US" sz="8000" dirty="0" err="1"/>
              <a:t>për</a:t>
            </a:r>
            <a:r>
              <a:rPr lang="en-US" sz="8000" dirty="0"/>
              <a:t> </a:t>
            </a:r>
            <a:r>
              <a:rPr lang="en-US" sz="8000" dirty="0" err="1"/>
              <a:t>shpenzim</a:t>
            </a:r>
            <a:r>
              <a:rPr lang="en-US" sz="8000" dirty="0"/>
              <a:t> </a:t>
            </a:r>
            <a:r>
              <a:rPr lang="en-US" sz="8000" dirty="0" err="1"/>
              <a:t>të</a:t>
            </a:r>
            <a:r>
              <a:rPr lang="en-US" sz="8000" dirty="0"/>
              <a:t> </a:t>
            </a:r>
            <a:r>
              <a:rPr lang="en-US" sz="8000" dirty="0" err="1"/>
              <a:t>energjisë</a:t>
            </a:r>
            <a:r>
              <a:rPr lang="en-US" sz="8000" dirty="0"/>
              <a:t> </a:t>
            </a:r>
            <a:r>
              <a:rPr lang="en-US" sz="8000" dirty="0" err="1"/>
              <a:t>për</a:t>
            </a:r>
            <a:r>
              <a:rPr lang="en-US" sz="8000" dirty="0"/>
              <a:t> </a:t>
            </a:r>
            <a:r>
              <a:rPr lang="en-US" sz="8000" dirty="0" err="1"/>
              <a:t>ngrohje</a:t>
            </a:r>
            <a:r>
              <a:rPr lang="en-US" sz="8000" dirty="0"/>
              <a:t> </a:t>
            </a:r>
            <a:r>
              <a:rPr lang="en-US" sz="8000" dirty="0" err="1"/>
              <a:t>dhe</a:t>
            </a:r>
            <a:r>
              <a:rPr lang="en-US" sz="8000" dirty="0"/>
              <a:t> </a:t>
            </a:r>
            <a:r>
              <a:rPr lang="en-US" sz="8000" dirty="0" err="1"/>
              <a:t>freskim.Izolimi</a:t>
            </a:r>
            <a:r>
              <a:rPr lang="en-US" sz="8000" dirty="0"/>
              <a:t>, </a:t>
            </a:r>
            <a:r>
              <a:rPr lang="en-US" sz="8000" dirty="0" err="1"/>
              <a:t>jo</a:t>
            </a:r>
            <a:r>
              <a:rPr lang="en-US" sz="8000" dirty="0"/>
              <a:t> </a:t>
            </a:r>
            <a:r>
              <a:rPr lang="en-US" sz="8000" dirty="0" err="1"/>
              <a:t>vetëm</a:t>
            </a:r>
            <a:r>
              <a:rPr lang="en-US" sz="8000" dirty="0"/>
              <a:t> i </a:t>
            </a:r>
            <a:r>
              <a:rPr lang="en-US" sz="8000" dirty="0" err="1"/>
              <a:t>mureve</a:t>
            </a:r>
            <a:r>
              <a:rPr lang="en-US" sz="8000" dirty="0"/>
              <a:t>, </a:t>
            </a:r>
            <a:r>
              <a:rPr lang="en-US" sz="8000" dirty="0" err="1"/>
              <a:t>por</a:t>
            </a:r>
            <a:r>
              <a:rPr lang="en-US" sz="8000" dirty="0"/>
              <a:t> </a:t>
            </a:r>
            <a:r>
              <a:rPr lang="en-US" sz="8000" dirty="0" err="1"/>
              <a:t>edhe</a:t>
            </a:r>
            <a:r>
              <a:rPr lang="en-US" sz="8000" dirty="0"/>
              <a:t>  i </a:t>
            </a:r>
            <a:r>
              <a:rPr lang="en-US" sz="8000" dirty="0" err="1"/>
              <a:t>tavanit</a:t>
            </a:r>
            <a:r>
              <a:rPr lang="en-US" sz="8000" dirty="0"/>
              <a:t> </a:t>
            </a:r>
            <a:r>
              <a:rPr lang="en-US" sz="8000" dirty="0" err="1"/>
              <a:t>dhe</a:t>
            </a:r>
            <a:r>
              <a:rPr lang="en-US" sz="8000" dirty="0"/>
              <a:t> </a:t>
            </a:r>
            <a:r>
              <a:rPr lang="en-US" sz="8000" dirty="0" err="1"/>
              <a:t>dyshemesë</a:t>
            </a:r>
            <a:r>
              <a:rPr lang="en-US" sz="8000" dirty="0"/>
              <a:t> </a:t>
            </a:r>
            <a:r>
              <a:rPr lang="en-US" sz="8000" dirty="0" err="1"/>
              <a:t>rezulton</a:t>
            </a:r>
            <a:r>
              <a:rPr lang="en-US" sz="8000" dirty="0"/>
              <a:t> me </a:t>
            </a:r>
            <a:r>
              <a:rPr lang="en-US" sz="8000" dirty="0" err="1"/>
              <a:t>kursim</a:t>
            </a:r>
            <a:r>
              <a:rPr lang="en-US" sz="8000" dirty="0"/>
              <a:t>  </a:t>
            </a:r>
            <a:r>
              <a:rPr lang="en-US" sz="8000" dirty="0" err="1"/>
              <a:t>në</a:t>
            </a:r>
            <a:r>
              <a:rPr lang="en-US" sz="8000" dirty="0"/>
              <a:t> </a:t>
            </a:r>
            <a:r>
              <a:rPr lang="en-US" sz="8000" dirty="0" err="1"/>
              <a:t>faturën</a:t>
            </a:r>
            <a:r>
              <a:rPr lang="en-US" sz="8000" dirty="0"/>
              <a:t> e </a:t>
            </a:r>
            <a:r>
              <a:rPr lang="en-US" sz="8000" dirty="0" err="1"/>
              <a:t>ngrohjes</a:t>
            </a:r>
            <a:r>
              <a:rPr lang="en-US" sz="8000" dirty="0"/>
              <a:t>. </a:t>
            </a:r>
            <a:r>
              <a:rPr lang="en-US" sz="8000" dirty="0" err="1"/>
              <a:t>Izolimi</a:t>
            </a:r>
            <a:r>
              <a:rPr lang="en-US" sz="8000" dirty="0"/>
              <a:t> i </a:t>
            </a:r>
            <a:r>
              <a:rPr lang="en-US" sz="8000" dirty="0" err="1"/>
              <a:t>duhur</a:t>
            </a:r>
            <a:r>
              <a:rPr lang="en-US" sz="8000" dirty="0"/>
              <a:t> </a:t>
            </a:r>
            <a:r>
              <a:rPr lang="en-US" sz="8000" dirty="0" err="1"/>
              <a:t>në</a:t>
            </a:r>
            <a:r>
              <a:rPr lang="en-US" sz="8000" dirty="0"/>
              <a:t> </a:t>
            </a:r>
            <a:r>
              <a:rPr lang="en-US" sz="8000" dirty="0" err="1"/>
              <a:t>mure</a:t>
            </a:r>
            <a:r>
              <a:rPr lang="en-US" sz="8000" dirty="0"/>
              <a:t> </a:t>
            </a:r>
            <a:r>
              <a:rPr lang="en-US" sz="8000" dirty="0" err="1"/>
              <a:t>mund</a:t>
            </a:r>
            <a:r>
              <a:rPr lang="en-US" sz="8000" dirty="0"/>
              <a:t> </a:t>
            </a:r>
            <a:r>
              <a:rPr lang="en-US" sz="8000" dirty="0" err="1"/>
              <a:t>të</a:t>
            </a:r>
            <a:r>
              <a:rPr lang="en-US" sz="8000" dirty="0"/>
              <a:t> </a:t>
            </a:r>
            <a:r>
              <a:rPr lang="en-US" sz="8000" dirty="0" err="1"/>
              <a:t>kursejë</a:t>
            </a:r>
            <a:r>
              <a:rPr lang="en-US" sz="8000" dirty="0"/>
              <a:t> </a:t>
            </a:r>
            <a:r>
              <a:rPr lang="en-US" sz="8000" dirty="0" err="1"/>
              <a:t>deri</a:t>
            </a:r>
            <a:r>
              <a:rPr lang="en-US" sz="8000" dirty="0"/>
              <a:t> </a:t>
            </a:r>
            <a:r>
              <a:rPr lang="en-US" sz="8000" dirty="0" err="1"/>
              <a:t>në</a:t>
            </a:r>
            <a:r>
              <a:rPr lang="en-US" sz="8000" dirty="0"/>
              <a:t> 30% </a:t>
            </a:r>
            <a:r>
              <a:rPr lang="en-US" sz="8000" dirty="0" err="1"/>
              <a:t>të</a:t>
            </a:r>
            <a:r>
              <a:rPr lang="en-US" sz="8000" dirty="0"/>
              <a:t> </a:t>
            </a:r>
            <a:r>
              <a:rPr lang="en-US" sz="8000" dirty="0" err="1"/>
              <a:t>shpenzimeve</a:t>
            </a:r>
            <a:r>
              <a:rPr lang="en-US" sz="8000" dirty="0"/>
              <a:t> </a:t>
            </a:r>
            <a:r>
              <a:rPr lang="en-US" sz="8000" dirty="0" err="1"/>
              <a:t>për</a:t>
            </a:r>
            <a:r>
              <a:rPr lang="en-US" sz="8000" dirty="0"/>
              <a:t> </a:t>
            </a:r>
            <a:r>
              <a:rPr lang="en-US" sz="8000" dirty="0" err="1"/>
              <a:t>ngrohje</a:t>
            </a:r>
            <a:r>
              <a:rPr lang="en-US" sz="8000" dirty="0"/>
              <a:t>, </a:t>
            </a:r>
            <a:r>
              <a:rPr lang="en-US" sz="8000" dirty="0" err="1"/>
              <a:t>përderisa</a:t>
            </a:r>
            <a:r>
              <a:rPr lang="en-US" sz="8000" dirty="0"/>
              <a:t> </a:t>
            </a:r>
            <a:r>
              <a:rPr lang="en-US" sz="8000" dirty="0" err="1"/>
              <a:t>izolimi</a:t>
            </a:r>
            <a:r>
              <a:rPr lang="en-US" sz="8000" dirty="0"/>
              <a:t> </a:t>
            </a:r>
            <a:r>
              <a:rPr lang="en-US" sz="8000" dirty="0" err="1"/>
              <a:t>shtesë</a:t>
            </a:r>
            <a:r>
              <a:rPr lang="en-US" sz="8000" dirty="0"/>
              <a:t> i </a:t>
            </a:r>
            <a:r>
              <a:rPr lang="en-US" sz="8000" dirty="0" err="1"/>
              <a:t>dyshemesë</a:t>
            </a:r>
            <a:r>
              <a:rPr lang="en-US" sz="8000" dirty="0"/>
              <a:t> </a:t>
            </a:r>
            <a:r>
              <a:rPr lang="en-US" sz="8000" dirty="0" err="1"/>
              <a:t>dhe</a:t>
            </a:r>
            <a:r>
              <a:rPr lang="en-US" sz="8000" dirty="0"/>
              <a:t> </a:t>
            </a:r>
            <a:r>
              <a:rPr lang="en-US" sz="8000" dirty="0" err="1"/>
              <a:t>tavanit</a:t>
            </a:r>
            <a:r>
              <a:rPr lang="en-US" sz="8000" dirty="0"/>
              <a:t> </a:t>
            </a:r>
            <a:r>
              <a:rPr lang="en-US" sz="8000" dirty="0" err="1"/>
              <a:t>deri</a:t>
            </a:r>
            <a:r>
              <a:rPr lang="en-US" sz="8000" dirty="0"/>
              <a:t> </a:t>
            </a:r>
            <a:r>
              <a:rPr lang="en-US" sz="8000" dirty="0" err="1"/>
              <a:t>në</a:t>
            </a:r>
            <a:r>
              <a:rPr lang="en-US" sz="8000" dirty="0"/>
              <a:t> 50%.</a:t>
            </a:r>
          </a:p>
          <a:p>
            <a:pPr marL="68580" indent="0">
              <a:buNone/>
            </a:pP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2362200"/>
            <a:ext cx="55530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spc="-100" dirty="0">
                <a:solidFill>
                  <a:srgbClr val="D6ECFF">
                    <a:satMod val="200000"/>
                  </a:srgbClr>
                </a:solidFill>
                <a:latin typeface="Consolas"/>
                <a:ea typeface="+mj-ea"/>
                <a:cs typeface="+mj-cs"/>
              </a:rPr>
              <a:t/>
            </a:r>
            <a:br>
              <a:rPr lang="en-US" sz="9600" spc="-100" dirty="0">
                <a:solidFill>
                  <a:srgbClr val="D6ECFF">
                    <a:satMod val="200000"/>
                  </a:srgbClr>
                </a:solidFill>
                <a:latin typeface="Consolas"/>
                <a:ea typeface="+mj-ea"/>
                <a:cs typeface="+mj-cs"/>
              </a:rPr>
            </a:b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1335728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  <p:sp>
        <p:nvSpPr>
          <p:cNvPr id="5" name="Rectangle 4"/>
          <p:cNvSpPr/>
          <p:nvPr/>
        </p:nvSpPr>
        <p:spPr>
          <a:xfrm>
            <a:off x="3150955" y="228600"/>
            <a:ext cx="2553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Dritaret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828800"/>
            <a:ext cx="5708176" cy="43396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b="1" dirty="0" err="1" smtClean="0">
                <a:solidFill>
                  <a:srgbClr val="FF0000"/>
                </a:solidFill>
              </a:rPr>
              <a:t>Dritaret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2000" dirty="0" err="1" smtClean="0">
                <a:solidFill>
                  <a:srgbClr val="FF0000"/>
                </a:solidFill>
              </a:rPr>
              <a:t>Dritaret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humbin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shumë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nxehtësi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direkt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përmes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xhamave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dhe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depërtimit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ajrit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</a:rPr>
              <a:t>Dritaret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për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ruajtjen</a:t>
            </a:r>
            <a:r>
              <a:rPr lang="en-US" sz="2000" dirty="0" smtClean="0">
                <a:solidFill>
                  <a:srgbClr val="FF0000"/>
                </a:solidFill>
              </a:rPr>
              <a:t> e </a:t>
            </a:r>
            <a:r>
              <a:rPr lang="en-US" sz="2000" dirty="0" err="1" smtClean="0">
                <a:solidFill>
                  <a:srgbClr val="FF0000"/>
                </a:solidFill>
              </a:rPr>
              <a:t>energjisë</a:t>
            </a:r>
            <a:r>
              <a:rPr lang="en-US" sz="2000" dirty="0" smtClean="0">
                <a:solidFill>
                  <a:srgbClr val="FF0000"/>
                </a:solidFill>
              </a:rPr>
              <a:t> do </a:t>
            </a:r>
            <a:r>
              <a:rPr lang="en-US" sz="2000" dirty="0" err="1" smtClean="0">
                <a:solidFill>
                  <a:srgbClr val="FF0000"/>
                </a:solidFill>
              </a:rPr>
              <a:t>të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zvogëlojnë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normën</a:t>
            </a:r>
            <a:r>
              <a:rPr lang="en-US" sz="2000" dirty="0" smtClean="0">
                <a:solidFill>
                  <a:srgbClr val="FF0000"/>
                </a:solidFill>
              </a:rPr>
              <a:t> e </a:t>
            </a:r>
            <a:r>
              <a:rPr lang="en-US" sz="2000" dirty="0" err="1" smtClean="0">
                <a:solidFill>
                  <a:srgbClr val="FF0000"/>
                </a:solidFill>
              </a:rPr>
              <a:t>humbjes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ngrohtësisë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dimër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deri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në</a:t>
            </a:r>
            <a:r>
              <a:rPr lang="en-US" sz="2000" dirty="0" smtClean="0">
                <a:solidFill>
                  <a:srgbClr val="FF0000"/>
                </a:solidFill>
              </a:rPr>
              <a:t> 40%, </a:t>
            </a:r>
            <a:r>
              <a:rPr lang="en-US" sz="2000" dirty="0" err="1" smtClean="0">
                <a:solidFill>
                  <a:srgbClr val="FF0000"/>
                </a:solidFill>
              </a:rPr>
              <a:t>gjë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drejtpërdrejt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rezulton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zvogëlimin</a:t>
            </a:r>
            <a:r>
              <a:rPr lang="en-US" sz="2000" dirty="0" smtClean="0">
                <a:solidFill>
                  <a:srgbClr val="FF0000"/>
                </a:solidFill>
              </a:rPr>
              <a:t> e </a:t>
            </a:r>
            <a:r>
              <a:rPr lang="en-US" sz="2000" dirty="0" err="1" smtClean="0">
                <a:solidFill>
                  <a:srgbClr val="FF0000"/>
                </a:solidFill>
              </a:rPr>
              <a:t>shpenzimit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energjisë.Xhamat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dhe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kornizat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janë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pjesët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rëndësishme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dritareve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për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ruajtjen</a:t>
            </a:r>
            <a:r>
              <a:rPr lang="en-US" sz="2000" dirty="0" smtClean="0">
                <a:solidFill>
                  <a:srgbClr val="FF0000"/>
                </a:solidFill>
              </a:rPr>
              <a:t> e </a:t>
            </a:r>
            <a:r>
              <a:rPr lang="en-US" sz="2000" dirty="0" err="1" smtClean="0">
                <a:solidFill>
                  <a:srgbClr val="FF0000"/>
                </a:solidFill>
              </a:rPr>
              <a:t>energjisë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</a:rPr>
              <a:t>Xhamat</a:t>
            </a:r>
            <a:r>
              <a:rPr lang="en-US" sz="2000" dirty="0" smtClean="0">
                <a:solidFill>
                  <a:srgbClr val="FF0000"/>
                </a:solidFill>
              </a:rPr>
              <a:t> me </a:t>
            </a:r>
            <a:r>
              <a:rPr lang="en-US" sz="2000" dirty="0" err="1" smtClean="0">
                <a:solidFill>
                  <a:srgbClr val="FF0000"/>
                </a:solidFill>
              </a:rPr>
              <a:t>dy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shtresa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kanë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një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hapësirë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mbushur</a:t>
            </a:r>
            <a:r>
              <a:rPr lang="en-US" sz="2000" dirty="0" smtClean="0">
                <a:solidFill>
                  <a:srgbClr val="FF0000"/>
                </a:solidFill>
              </a:rPr>
              <a:t> me </a:t>
            </a:r>
            <a:r>
              <a:rPr lang="en-US" sz="2000" dirty="0" err="1" smtClean="0">
                <a:solidFill>
                  <a:srgbClr val="FF0000"/>
                </a:solidFill>
              </a:rPr>
              <a:t>ajër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apo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gaz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xhamave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gjë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që</a:t>
            </a:r>
            <a:r>
              <a:rPr lang="en-US" sz="2000" dirty="0" smtClean="0">
                <a:solidFill>
                  <a:srgbClr val="FF0000"/>
                </a:solidFill>
              </a:rPr>
              <a:t>  </a:t>
            </a:r>
            <a:r>
              <a:rPr lang="en-US" sz="2000" dirty="0" err="1" smtClean="0">
                <a:solidFill>
                  <a:srgbClr val="FF0000"/>
                </a:solidFill>
              </a:rPr>
              <a:t>izolon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shumë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mirë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sesa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një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xham</a:t>
            </a:r>
            <a:r>
              <a:rPr lang="en-US" sz="2000" dirty="0" smtClean="0">
                <a:solidFill>
                  <a:srgbClr val="FF0000"/>
                </a:solidFill>
              </a:rPr>
              <a:t> i </a:t>
            </a:r>
            <a:r>
              <a:rPr lang="en-US" sz="2000" dirty="0" err="1" smtClean="0">
                <a:solidFill>
                  <a:srgbClr val="FF0000"/>
                </a:solidFill>
              </a:rPr>
              <a:t>vetëm</a:t>
            </a:r>
            <a:r>
              <a:rPr lang="en-US" sz="2000" dirty="0" smtClean="0">
                <a:solidFill>
                  <a:srgbClr val="FF0000"/>
                </a:solidFill>
              </a:rPr>
              <a:t>. Po </a:t>
            </a:r>
            <a:r>
              <a:rPr lang="en-US" sz="2000" dirty="0" err="1" smtClean="0">
                <a:solidFill>
                  <a:srgbClr val="FF0000"/>
                </a:solidFill>
              </a:rPr>
              <a:t>ashtu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ka</a:t>
            </a:r>
            <a:r>
              <a:rPr lang="en-US" sz="2000" dirty="0" smtClean="0">
                <a:solidFill>
                  <a:srgbClr val="FF0000"/>
                </a:solidFill>
              </a:rPr>
              <a:t>  </a:t>
            </a:r>
            <a:r>
              <a:rPr lang="en-US" sz="2000" dirty="0" err="1" smtClean="0">
                <a:solidFill>
                  <a:srgbClr val="FF0000"/>
                </a:solidFill>
              </a:rPr>
              <a:t>dallim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të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madh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tek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materialet</a:t>
            </a:r>
            <a:r>
              <a:rPr lang="en-US" sz="2000" dirty="0" smtClean="0">
                <a:solidFill>
                  <a:srgbClr val="FF0000"/>
                </a:solidFill>
              </a:rPr>
              <a:t> e </a:t>
            </a:r>
            <a:r>
              <a:rPr lang="en-US" sz="2000" dirty="0" err="1" smtClean="0">
                <a:solidFill>
                  <a:srgbClr val="FF0000"/>
                </a:solidFill>
              </a:rPr>
              <a:t>kornizave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</a:rPr>
              <a:t>Konsultohuni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për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këtë</a:t>
            </a:r>
            <a:r>
              <a:rPr lang="en-US" sz="2000" dirty="0" smtClean="0">
                <a:solidFill>
                  <a:srgbClr val="FF0000"/>
                </a:solidFill>
              </a:rPr>
              <a:t> me </a:t>
            </a:r>
            <a:r>
              <a:rPr lang="en-US" sz="2000" dirty="0" err="1" smtClean="0">
                <a:solidFill>
                  <a:srgbClr val="FF0000"/>
                </a:solidFill>
              </a:rPr>
              <a:t>shitësin</a:t>
            </a:r>
            <a:r>
              <a:rPr lang="en-US" sz="2000" dirty="0" smtClean="0">
                <a:solidFill>
                  <a:srgbClr val="FF0000"/>
                </a:solidFill>
              </a:rPr>
              <a:t> e </a:t>
            </a:r>
            <a:r>
              <a:rPr lang="en-US" sz="2000" dirty="0" err="1" smtClean="0">
                <a:solidFill>
                  <a:srgbClr val="FF0000"/>
                </a:solidFill>
              </a:rPr>
              <a:t>dritareve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marL="6858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574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1545608"/>
            <a:ext cx="3429000" cy="3962401"/>
          </a:xfrm>
        </p:spPr>
      </p:pic>
      <p:sp>
        <p:nvSpPr>
          <p:cNvPr id="9" name="Rectangle 8"/>
          <p:cNvSpPr/>
          <p:nvPr/>
        </p:nvSpPr>
        <p:spPr>
          <a:xfrm>
            <a:off x="533400" y="5486400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C000"/>
                </a:solidFill>
              </a:rPr>
              <a:t>Ndriçimi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dirty="0" err="1">
                <a:solidFill>
                  <a:srgbClr val="FFC000"/>
                </a:solidFill>
              </a:rPr>
              <a:t>Ndriçimi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më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efikas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energjetik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harxhon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deri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në</a:t>
            </a:r>
            <a:r>
              <a:rPr lang="en-US" dirty="0">
                <a:solidFill>
                  <a:srgbClr val="FFC000"/>
                </a:solidFill>
              </a:rPr>
              <a:t> 5 </a:t>
            </a:r>
            <a:r>
              <a:rPr lang="en-US" dirty="0" err="1">
                <a:solidFill>
                  <a:srgbClr val="FFC000"/>
                </a:solidFill>
              </a:rPr>
              <a:t>herë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më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pak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energji</a:t>
            </a:r>
            <a:r>
              <a:rPr lang="en-US" dirty="0">
                <a:solidFill>
                  <a:srgbClr val="FFC000"/>
                </a:solidFill>
              </a:rPr>
              <a:t>. </a:t>
            </a:r>
            <a:r>
              <a:rPr lang="en-US" dirty="0" err="1">
                <a:solidFill>
                  <a:srgbClr val="FFC000"/>
                </a:solidFill>
              </a:rPr>
              <a:t>Poçet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ndriçuese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që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kursejnë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energjinë</a:t>
            </a:r>
            <a:r>
              <a:rPr lang="en-US" dirty="0">
                <a:solidFill>
                  <a:srgbClr val="FFC000"/>
                </a:solidFill>
              </a:rPr>
              <a:t> (</a:t>
            </a:r>
            <a:r>
              <a:rPr lang="en-US" dirty="0" err="1">
                <a:solidFill>
                  <a:srgbClr val="FFC000"/>
                </a:solidFill>
              </a:rPr>
              <a:t>të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quajtura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poçe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kompakte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fluoreshente</a:t>
            </a:r>
            <a:r>
              <a:rPr lang="en-US" dirty="0">
                <a:solidFill>
                  <a:srgbClr val="FFC000"/>
                </a:solidFill>
              </a:rPr>
              <a:t>) </a:t>
            </a:r>
            <a:r>
              <a:rPr lang="en-US" dirty="0" err="1">
                <a:solidFill>
                  <a:srgbClr val="FFC000"/>
                </a:solidFill>
              </a:rPr>
              <a:t>mund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të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zëvendësohen</a:t>
            </a:r>
            <a:r>
              <a:rPr lang="en-US" dirty="0">
                <a:solidFill>
                  <a:srgbClr val="FFC000"/>
                </a:solidFill>
              </a:rPr>
              <a:t> me </a:t>
            </a:r>
            <a:r>
              <a:rPr lang="en-US" dirty="0" err="1">
                <a:solidFill>
                  <a:srgbClr val="FFC000"/>
                </a:solidFill>
              </a:rPr>
              <a:t>poçet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tradicionale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ndriçuese</a:t>
            </a:r>
            <a:r>
              <a:rPr lang="en-US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381000"/>
            <a:ext cx="50965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C000"/>
                </a:solidFill>
              </a:rPr>
              <a:t>Ndriçimi</a:t>
            </a:r>
            <a:endParaRPr lang="en-US" sz="5400" b="1" dirty="0" smtClean="0">
              <a:solidFill>
                <a:srgbClr val="FFC000"/>
              </a:solidFill>
            </a:endParaRPr>
          </a:p>
          <a:p>
            <a:pPr algn="ctr"/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519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Efekti</a:t>
            </a:r>
            <a:r>
              <a:rPr lang="en-US" dirty="0" smtClean="0">
                <a:solidFill>
                  <a:srgbClr val="FFC000"/>
                </a:solidFill>
              </a:rPr>
              <a:t> I </a:t>
            </a:r>
            <a:r>
              <a:rPr lang="en-US" dirty="0" err="1" smtClean="0">
                <a:solidFill>
                  <a:srgbClr val="FFC000"/>
                </a:solidFill>
              </a:rPr>
              <a:t>diellit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1524000"/>
            <a:ext cx="5173898" cy="3429000"/>
          </a:xfrm>
        </p:spPr>
      </p:pic>
      <p:sp>
        <p:nvSpPr>
          <p:cNvPr id="5" name="Rectangle 4"/>
          <p:cNvSpPr/>
          <p:nvPr/>
        </p:nvSpPr>
        <p:spPr>
          <a:xfrm>
            <a:off x="838200" y="3657600"/>
            <a:ext cx="6019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Energjia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diellore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për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ngrohjen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e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ujit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Energji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diellore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do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të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thotë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përdorimi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i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energjisë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së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diellit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Ne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mund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t’i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shfrytëzojmë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 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rrezet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e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diellit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për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të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ngrohur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ujin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përderisa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kjo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energji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nuk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ka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shpenzime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dhe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nuk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shkakton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ndotje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Sistemet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diellore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të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ngrohjes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së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ujit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mund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të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vendosen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në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kulm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si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dhe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në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fuçinë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e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akumulimit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të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ujit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Konsumimi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i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energjisë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diellore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gjatë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ditëve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me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diell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mund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të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zvogëlojë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shpenzimet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e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energjisë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për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ngrohjen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e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ujit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deri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20%.</a:t>
            </a:r>
          </a:p>
        </p:txBody>
      </p:sp>
    </p:spTree>
    <p:extLst>
      <p:ext uri="{BB962C8B-B14F-4D97-AF65-F5344CB8AC3E}">
        <p14:creationId xmlns:p14="http://schemas.microsoft.com/office/powerpoint/2010/main" xmlns="" val="4129136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dirty="0" err="1" smtClean="0">
                <a:solidFill>
                  <a:srgbClr val="FFFF00"/>
                </a:solidFill>
              </a:rPr>
              <a:t>p</a:t>
            </a:r>
            <a:r>
              <a:rPr lang="en-US" dirty="0" err="1" smtClean="0">
                <a:solidFill>
                  <a:srgbClr val="0070C0"/>
                </a:solidFill>
              </a:rPr>
              <a:t>a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t</a:t>
            </a:r>
            <a:r>
              <a:rPr lang="en-US" dirty="0" err="1" smtClean="0">
                <a:solidFill>
                  <a:srgbClr val="FF0000"/>
                </a:solidFill>
              </a:rPr>
              <a:t>j</a:t>
            </a:r>
            <a:r>
              <a:rPr lang="en-US" dirty="0" err="1" smtClean="0">
                <a:solidFill>
                  <a:srgbClr val="FFC000"/>
                </a:solidFill>
              </a:rPr>
              <a:t>e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 err="1">
                <a:solidFill>
                  <a:srgbClr val="C00000"/>
                </a:solidFill>
              </a:rPr>
              <a:t>Ngrohja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qendrore</a:t>
            </a:r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dirty="0" err="1" smtClean="0">
                <a:solidFill>
                  <a:srgbClr val="00B050"/>
                </a:solidFill>
              </a:rPr>
              <a:t>Shpenzimi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më</a:t>
            </a:r>
            <a:r>
              <a:rPr lang="en-US" sz="1600" dirty="0">
                <a:solidFill>
                  <a:srgbClr val="00B050"/>
                </a:solidFill>
              </a:rPr>
              <a:t> i </a:t>
            </a:r>
            <a:r>
              <a:rPr lang="en-US" sz="1600" dirty="0" err="1">
                <a:solidFill>
                  <a:srgbClr val="00B050"/>
                </a:solidFill>
              </a:rPr>
              <a:t>madh</a:t>
            </a:r>
            <a:r>
              <a:rPr lang="en-US" sz="1600" dirty="0">
                <a:solidFill>
                  <a:srgbClr val="00B050"/>
                </a:solidFill>
              </a:rPr>
              <a:t> i </a:t>
            </a:r>
            <a:r>
              <a:rPr lang="en-US" sz="1600" dirty="0" err="1">
                <a:solidFill>
                  <a:srgbClr val="00B050"/>
                </a:solidFill>
              </a:rPr>
              <a:t>energjisë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në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shtëpi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ndodh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gjatë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ngrohjes</a:t>
            </a:r>
            <a:r>
              <a:rPr lang="en-US" sz="1600" dirty="0">
                <a:solidFill>
                  <a:srgbClr val="00B050"/>
                </a:solidFill>
              </a:rPr>
              <a:t> (</a:t>
            </a:r>
            <a:r>
              <a:rPr lang="en-US" sz="1600" dirty="0" err="1">
                <a:solidFill>
                  <a:srgbClr val="00B050"/>
                </a:solidFill>
              </a:rPr>
              <a:t>më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shumë</a:t>
            </a:r>
            <a:r>
              <a:rPr lang="en-US" sz="1600" dirty="0">
                <a:solidFill>
                  <a:srgbClr val="00B050"/>
                </a:solidFill>
              </a:rPr>
              <a:t> se </a:t>
            </a:r>
            <a:r>
              <a:rPr lang="en-US" sz="1600" dirty="0" err="1">
                <a:solidFill>
                  <a:srgbClr val="00B050"/>
                </a:solidFill>
              </a:rPr>
              <a:t>gjysma</a:t>
            </a:r>
            <a:r>
              <a:rPr lang="en-US" sz="1600" dirty="0">
                <a:solidFill>
                  <a:srgbClr val="00B050"/>
                </a:solidFill>
              </a:rPr>
              <a:t>). </a:t>
            </a:r>
            <a:r>
              <a:rPr lang="en-US" sz="1600" dirty="0" err="1">
                <a:solidFill>
                  <a:srgbClr val="00B050"/>
                </a:solidFill>
              </a:rPr>
              <a:t>Në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një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shtëpi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të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izoluar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mirë</a:t>
            </a:r>
            <a:r>
              <a:rPr lang="en-US" sz="1600" dirty="0">
                <a:solidFill>
                  <a:srgbClr val="00B050"/>
                </a:solidFill>
              </a:rPr>
              <a:t>  </a:t>
            </a:r>
            <a:r>
              <a:rPr lang="en-US" sz="1600" dirty="0" err="1">
                <a:solidFill>
                  <a:srgbClr val="00B050"/>
                </a:solidFill>
              </a:rPr>
              <a:t>mund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t’i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zvogëlojmë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këto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shpenzime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deri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në</a:t>
            </a:r>
            <a:r>
              <a:rPr lang="en-US" sz="1600" dirty="0">
                <a:solidFill>
                  <a:srgbClr val="00B050"/>
                </a:solidFill>
              </a:rPr>
              <a:t> 30% duke </a:t>
            </a:r>
            <a:r>
              <a:rPr lang="en-US" sz="1600" dirty="0" err="1">
                <a:solidFill>
                  <a:srgbClr val="00B050"/>
                </a:solidFill>
              </a:rPr>
              <a:t>instaluar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rregullues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në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bojlerë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dhe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në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secilin</a:t>
            </a:r>
            <a:r>
              <a:rPr lang="en-US" sz="1600" dirty="0">
                <a:solidFill>
                  <a:srgbClr val="00B050"/>
                </a:solidFill>
              </a:rPr>
              <a:t> radiator.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  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</a:rPr>
              <a:t>Ngrohësit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</a:rPr>
              <a:t>efikas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</a:rPr>
              <a:t>të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</a:rPr>
              <a:t>ujit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dirty="0" err="1">
                <a:solidFill>
                  <a:srgbClr val="FFC000"/>
                </a:solidFill>
              </a:rPr>
              <a:t>Ngrohësit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efikas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të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ujit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mund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të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zvogëlojnë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shpenzimet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për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ngrohje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uji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për</a:t>
            </a:r>
            <a:r>
              <a:rPr lang="en-US" sz="1600" dirty="0">
                <a:solidFill>
                  <a:srgbClr val="FFC000"/>
                </a:solidFill>
              </a:rPr>
              <a:t> 20%. </a:t>
            </a:r>
            <a:r>
              <a:rPr lang="en-US" sz="1600" dirty="0" err="1">
                <a:solidFill>
                  <a:srgbClr val="FFC000"/>
                </a:solidFill>
              </a:rPr>
              <a:t>Kur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blini</a:t>
            </a:r>
            <a:r>
              <a:rPr lang="en-US" sz="1600" dirty="0">
                <a:solidFill>
                  <a:srgbClr val="FFC000"/>
                </a:solidFill>
              </a:rPr>
              <a:t>  </a:t>
            </a:r>
            <a:r>
              <a:rPr lang="en-US" sz="1600" dirty="0" err="1">
                <a:solidFill>
                  <a:srgbClr val="FFC000"/>
                </a:solidFill>
              </a:rPr>
              <a:t>ngrohës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të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ri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uji</a:t>
            </a:r>
            <a:r>
              <a:rPr lang="en-US" sz="1600" dirty="0">
                <a:solidFill>
                  <a:srgbClr val="FFC000"/>
                </a:solidFill>
              </a:rPr>
              <a:t>, </a:t>
            </a:r>
            <a:r>
              <a:rPr lang="en-US" sz="1600" dirty="0" err="1">
                <a:solidFill>
                  <a:srgbClr val="FFC000"/>
                </a:solidFill>
              </a:rPr>
              <a:t>pyetni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shitësin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për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nivelin</a:t>
            </a:r>
            <a:r>
              <a:rPr lang="en-US" sz="1600" dirty="0">
                <a:solidFill>
                  <a:srgbClr val="FFC000"/>
                </a:solidFill>
              </a:rPr>
              <a:t> e </a:t>
            </a:r>
            <a:r>
              <a:rPr lang="en-US" sz="1600" dirty="0" err="1">
                <a:solidFill>
                  <a:srgbClr val="FFC000"/>
                </a:solidFill>
              </a:rPr>
              <a:t>izolimit</a:t>
            </a:r>
            <a:r>
              <a:rPr lang="en-US" sz="1600" dirty="0">
                <a:solidFill>
                  <a:srgbClr val="FFC000"/>
                </a:solidFill>
              </a:rPr>
              <a:t>. </a:t>
            </a:r>
            <a:r>
              <a:rPr lang="en-US" sz="1600" dirty="0" err="1">
                <a:solidFill>
                  <a:srgbClr val="FFC000"/>
                </a:solidFill>
              </a:rPr>
              <a:t>Fuçitë</a:t>
            </a:r>
            <a:r>
              <a:rPr lang="en-US" sz="1600" dirty="0">
                <a:solidFill>
                  <a:srgbClr val="FFC000"/>
                </a:solidFill>
              </a:rPr>
              <a:t> e </a:t>
            </a:r>
            <a:r>
              <a:rPr lang="en-US" sz="1600" dirty="0" err="1">
                <a:solidFill>
                  <a:srgbClr val="FFC000"/>
                </a:solidFill>
              </a:rPr>
              <a:t>izoluara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mirë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zvogëlojnë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humbjet</a:t>
            </a:r>
            <a:r>
              <a:rPr lang="en-US" sz="1600" dirty="0">
                <a:solidFill>
                  <a:srgbClr val="FFC000"/>
                </a:solidFill>
              </a:rPr>
              <a:t> e </a:t>
            </a:r>
            <a:r>
              <a:rPr lang="en-US" sz="1600" dirty="0" err="1">
                <a:solidFill>
                  <a:srgbClr val="FFC000"/>
                </a:solidFill>
              </a:rPr>
              <a:t>nxehtësisë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si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dhe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ulin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dukshëm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shpenzimet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vjetore</a:t>
            </a:r>
            <a:r>
              <a:rPr lang="en-US" sz="1600" dirty="0">
                <a:solidFill>
                  <a:srgbClr val="FFC000"/>
                </a:solidFill>
              </a:rPr>
              <a:t>.</a:t>
            </a:r>
          </a:p>
          <a:p>
            <a:r>
              <a:rPr lang="en-US" sz="1600" dirty="0" smtClean="0">
                <a:solidFill>
                  <a:srgbClr val="FFC000"/>
                </a:solidFill>
              </a:rPr>
              <a:t>                                                                                                                       </a:t>
            </a:r>
            <a:r>
              <a:rPr lang="en-US" sz="1600" b="1" dirty="0" err="1">
                <a:solidFill>
                  <a:srgbClr val="7030A0"/>
                </a:solidFill>
              </a:rPr>
              <a:t>Ndërrimi</a:t>
            </a:r>
            <a:r>
              <a:rPr lang="en-US" sz="1600" b="1" dirty="0">
                <a:solidFill>
                  <a:srgbClr val="7030A0"/>
                </a:solidFill>
              </a:rPr>
              <a:t> i </a:t>
            </a:r>
            <a:r>
              <a:rPr lang="en-US" sz="1600" b="1" dirty="0" err="1">
                <a:solidFill>
                  <a:srgbClr val="7030A0"/>
                </a:solidFill>
              </a:rPr>
              <a:t>karburanteve</a:t>
            </a:r>
            <a:endParaRPr lang="en-US" sz="1600" b="1" dirty="0">
              <a:solidFill>
                <a:srgbClr val="7030A0"/>
              </a:solidFill>
            </a:endParaRPr>
          </a:p>
          <a:p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Kërkoni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mënyra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alternative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për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ngrohjen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shtëpisë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dhe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ujit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varësisht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nga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lloji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i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karburantit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gjë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që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 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zvogëlon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shpenzimet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karburantit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dhe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mund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të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jetë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alternativa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më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favorshme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në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ruajtjen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mjedisit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436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3047999"/>
            <a:ext cx="51899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Ne </a:t>
            </a:r>
            <a:r>
              <a:rPr lang="en-U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mund</a:t>
            </a:r>
            <a:r>
              <a:rPr lang="en-U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të</a:t>
            </a:r>
            <a:r>
              <a:rPr lang="en-U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kursejm</a:t>
            </a:r>
            <a:r>
              <a:rPr lang="en-US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energji</a:t>
            </a:r>
            <a:endParaRPr lang="en-US" sz="28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3605074"/>
            <a:ext cx="51054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lvl="0" algn="ctr"/>
            <a:r>
              <a:rPr lang="en-US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Ne </a:t>
            </a:r>
            <a:r>
              <a:rPr lang="en-US" sz="4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mund</a:t>
            </a:r>
            <a:r>
              <a:rPr lang="en-US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të</a:t>
            </a:r>
            <a:r>
              <a:rPr lang="en-US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mbrojm</a:t>
            </a:r>
            <a:r>
              <a:rPr lang="en-US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edhe</a:t>
            </a:r>
            <a:r>
              <a:rPr lang="en-US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mjedisin</a:t>
            </a:r>
            <a:endParaRPr lang="en-US" sz="40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1257299" y="5103674"/>
            <a:ext cx="59844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Ne </a:t>
            </a:r>
            <a:r>
              <a:rPr lang="en-US" sz="5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mund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të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bëjmë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NDRYSHIME</a:t>
            </a:r>
            <a:endParaRPr lang="en-US" sz="54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587375"/>
            <a:ext cx="3200400" cy="21316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815468"/>
            <a:ext cx="2789606" cy="2789606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54297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9500" y="2374899"/>
            <a:ext cx="4419599" cy="44195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5946" y="2967335"/>
            <a:ext cx="9175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JU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faliminderit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per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vem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ëndjen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65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133</TotalTime>
  <Words>216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Metro</vt:lpstr>
      <vt:lpstr>LëNda:Teknologji Punoi:blerina Kadriu Arsimtari:Muhamer ujkani</vt:lpstr>
      <vt:lpstr>Informohuni</vt:lpstr>
      <vt:lpstr> Investimet për shpenzim efikas të energjisë në shtëpinë tonë Çka mund të bëjmë? </vt:lpstr>
      <vt:lpstr>Slide 4</vt:lpstr>
      <vt:lpstr>Slide 5</vt:lpstr>
      <vt:lpstr>Efekti I diellit</vt:lpstr>
      <vt:lpstr>Hapat tjer</vt:lpstr>
      <vt:lpstr>Slide 8</vt:lpstr>
      <vt:lpstr>Slide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Muhamer</cp:lastModifiedBy>
  <cp:revision>14</cp:revision>
  <dcterms:created xsi:type="dcterms:W3CDTF">2013-12-08T16:44:21Z</dcterms:created>
  <dcterms:modified xsi:type="dcterms:W3CDTF">2013-11-11T07:47:16Z</dcterms:modified>
</cp:coreProperties>
</file>