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92" autoAdjust="0"/>
    <p:restoredTop sz="94660"/>
  </p:normalViewPr>
  <p:slideViewPr>
    <p:cSldViewPr>
      <p:cViewPr varScale="1">
        <p:scale>
          <a:sx n="72" d="100"/>
          <a:sy n="72" d="100"/>
        </p:scale>
        <p:origin x="-11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2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5B584B-C86D-4EBD-BF3D-1A6D90352408}" type="datetimeFigureOut">
              <a:rPr lang="en-US" smtClean="0"/>
              <a:pPr/>
              <a:t>10/19/2015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21B250-BC42-46B1-95C4-F49B06D83A3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21B250-BC42-46B1-95C4-F49B06D83A3E}"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EA336BD8-DE3F-4761-ADAF-FA859E78C28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336BD8-DE3F-4761-ADAF-FA859E78C28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336BD8-DE3F-4761-ADAF-FA859E78C28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EA336BD8-DE3F-4761-ADAF-FA859E78C28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EA336BD8-DE3F-4761-ADAF-FA859E78C281}"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EA336BD8-DE3F-4761-ADAF-FA859E78C28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EA336BD8-DE3F-4761-ADAF-FA859E78C281}"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336BD8-DE3F-4761-ADAF-FA859E78C28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336BD8-DE3F-4761-ADAF-FA859E78C28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336BD8-DE3F-4761-ADAF-FA859E78C28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D9644F7-3895-4932-823D-DE87204AED0E}" type="datetimeFigureOut">
              <a:rPr lang="en-US" smtClean="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EA336BD8-DE3F-4761-ADAF-FA859E78C281}"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9644F7-3895-4932-823D-DE87204AED0E}" type="datetimeFigureOut">
              <a:rPr lang="en-US" smtClean="0"/>
              <a:pPr/>
              <a:t>10/19/2015</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A336BD8-DE3F-4761-ADAF-FA859E78C281}"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sq.wikipedia.org/wiki/Televizioni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6629400" cy="2590800"/>
          </a:xfrm>
        </p:spPr>
        <p:txBody>
          <a:bodyPr>
            <a:normAutofit/>
          </a:bodyPr>
          <a:lstStyle/>
          <a:p>
            <a:endParaRPr lang="en-US" dirty="0">
              <a:latin typeface="Arial" pitchFamily="34" charset="0"/>
              <a:cs typeface="Arial" pitchFamily="34" charset="0"/>
            </a:endParaRPr>
          </a:p>
        </p:txBody>
      </p:sp>
      <p:sp>
        <p:nvSpPr>
          <p:cNvPr id="5" name="Vertical Scroll 4"/>
          <p:cNvSpPr/>
          <p:nvPr/>
        </p:nvSpPr>
        <p:spPr>
          <a:xfrm>
            <a:off x="1219200" y="304800"/>
            <a:ext cx="6400800" cy="57912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Arial" pitchFamily="34" charset="0"/>
                <a:cs typeface="Arial" pitchFamily="34" charset="0"/>
              </a:rPr>
              <a:t>PUNIM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SEMINARIK</a:t>
            </a:r>
            <a:r>
              <a:rPr lang="en-US" sz="3600" dirty="0" smtClean="0">
                <a:latin typeface="Arial" pitchFamily="34" charset="0"/>
                <a:cs typeface="Arial" pitchFamily="34" charset="0"/>
              </a:rPr>
              <a:t>    SH.M.U-2</a:t>
            </a:r>
            <a:br>
              <a:rPr lang="en-US" sz="3600" dirty="0" smtClean="0">
                <a:latin typeface="Arial" pitchFamily="34" charset="0"/>
                <a:cs typeface="Arial" pitchFamily="34" charset="0"/>
              </a:rPr>
            </a:br>
            <a:r>
              <a:rPr lang="en-US" sz="3600" dirty="0" err="1" smtClean="0">
                <a:latin typeface="Arial" pitchFamily="34" charset="0"/>
                <a:cs typeface="Arial" pitchFamily="34" charset="0"/>
              </a:rPr>
              <a:t>LËNDA:INFORMATIKË</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err="1" smtClean="0">
                <a:latin typeface="Arial" pitchFamily="34" charset="0"/>
                <a:cs typeface="Arial" pitchFamily="34" charset="0"/>
              </a:rPr>
              <a:t>TEMA:TELEVIZIONI</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KLASA:IX-5</a:t>
            </a:r>
            <a:br>
              <a:rPr lang="en-US" sz="3600" dirty="0" smtClean="0">
                <a:latin typeface="Arial" pitchFamily="34" charset="0"/>
                <a:cs typeface="Arial" pitchFamily="34" charset="0"/>
              </a:rPr>
            </a:br>
            <a:r>
              <a:rPr lang="en-US" sz="3600" dirty="0" err="1" smtClean="0">
                <a:latin typeface="Arial" pitchFamily="34" charset="0"/>
                <a:cs typeface="Arial" pitchFamily="34" charset="0"/>
              </a:rPr>
              <a:t>PUNUAR:BESARTA</a:t>
            </a:r>
            <a:r>
              <a:rPr lang="en-US" sz="3600" dirty="0" smtClean="0">
                <a:latin typeface="Arial" pitchFamily="34" charset="0"/>
                <a:cs typeface="Arial" pitchFamily="34" charset="0"/>
              </a:rPr>
              <a:t>,</a:t>
            </a:r>
          </a:p>
          <a:p>
            <a:pPr algn="ctr"/>
            <a:r>
              <a:rPr lang="en-US" sz="3600" dirty="0" err="1" smtClean="0">
                <a:effectLst>
                  <a:innerShdw blurRad="63500" dist="50800" dir="13500000">
                    <a:prstClr val="black">
                      <a:alpha val="50000"/>
                    </a:prstClr>
                  </a:innerShdw>
                </a:effectLst>
                <a:latin typeface="Arial" pitchFamily="34" charset="0"/>
                <a:cs typeface="Arial" pitchFamily="34" charset="0"/>
              </a:rPr>
              <a:t>BESJANA</a:t>
            </a:r>
            <a:r>
              <a:rPr lang="en-US" sz="3600" dirty="0" smtClean="0">
                <a:effectLst>
                  <a:innerShdw blurRad="63500" dist="50800" dir="13500000">
                    <a:prstClr val="black">
                      <a:alpha val="50000"/>
                    </a:prstClr>
                  </a:innerShdw>
                </a:effectLst>
                <a:latin typeface="Arial" pitchFamily="34" charset="0"/>
                <a:cs typeface="Arial" pitchFamily="34" charset="0"/>
              </a:rPr>
              <a:t> </a:t>
            </a:r>
            <a:r>
              <a:rPr lang="en-US" sz="3600" dirty="0" err="1" smtClean="0">
                <a:effectLst>
                  <a:innerShdw blurRad="63500" dist="50800" dir="13500000">
                    <a:prstClr val="black">
                      <a:alpha val="50000"/>
                    </a:prstClr>
                  </a:innerShdw>
                </a:effectLst>
                <a:latin typeface="Arial" pitchFamily="34" charset="0"/>
                <a:cs typeface="Arial" pitchFamily="34" charset="0"/>
              </a:rPr>
              <a:t>SHAHINI</a:t>
            </a:r>
            <a:r>
              <a:rPr lang="en-US" sz="3600" dirty="0" smtClean="0">
                <a:effectLst>
                  <a:innerShdw blurRad="63500" dist="50800" dir="13500000">
                    <a:prstClr val="black">
                      <a:alpha val="50000"/>
                    </a:prstClr>
                  </a:innerShdw>
                </a:effectLst>
                <a:latin typeface="Arial" pitchFamily="34" charset="0"/>
                <a:cs typeface="Arial" pitchFamily="34" charset="0"/>
              </a:rPr>
              <a:t> </a:t>
            </a:r>
            <a:r>
              <a:rPr lang="en-US" sz="3600" dirty="0" err="1" smtClean="0">
                <a:effectLst>
                  <a:innerShdw blurRad="63500" dist="50800" dir="13500000">
                    <a:prstClr val="black">
                      <a:alpha val="50000"/>
                    </a:prstClr>
                  </a:innerShdw>
                </a:effectLst>
                <a:latin typeface="Arial" pitchFamily="34" charset="0"/>
                <a:cs typeface="Arial" pitchFamily="34" charset="0"/>
              </a:rPr>
              <a:t>DHE</a:t>
            </a:r>
            <a:r>
              <a:rPr lang="en-US" sz="3600" dirty="0" smtClean="0">
                <a:effectLst>
                  <a:innerShdw blurRad="63500" dist="50800" dir="13500000">
                    <a:prstClr val="black">
                      <a:alpha val="50000"/>
                    </a:prstClr>
                  </a:innerShdw>
                </a:effectLst>
                <a:latin typeface="Arial" pitchFamily="34" charset="0"/>
                <a:cs typeface="Arial" pitchFamily="34" charset="0"/>
              </a:rPr>
              <a:t> </a:t>
            </a:r>
            <a:r>
              <a:rPr lang="en-US" sz="3600" dirty="0" err="1" smtClean="0">
                <a:effectLst>
                  <a:innerShdw blurRad="63500" dist="50800" dir="13500000">
                    <a:prstClr val="black">
                      <a:alpha val="50000"/>
                    </a:prstClr>
                  </a:innerShdw>
                </a:effectLst>
                <a:latin typeface="Arial" pitchFamily="34" charset="0"/>
                <a:cs typeface="Arial" pitchFamily="34" charset="0"/>
              </a:rPr>
              <a:t>EGZON</a:t>
            </a:r>
            <a:r>
              <a:rPr lang="en-US" sz="3600" dirty="0" smtClean="0">
                <a:effectLst>
                  <a:innerShdw blurRad="63500" dist="50800" dir="13500000">
                    <a:prstClr val="black">
                      <a:alpha val="50000"/>
                    </a:prstClr>
                  </a:innerShdw>
                </a:effectLst>
                <a:latin typeface="Arial" pitchFamily="34" charset="0"/>
                <a:cs typeface="Arial" pitchFamily="34" charset="0"/>
              </a:rPr>
              <a:t> </a:t>
            </a:r>
            <a:r>
              <a:rPr lang="en-US" sz="3600" dirty="0" err="1" smtClean="0">
                <a:effectLst>
                  <a:innerShdw blurRad="63500" dist="50800" dir="13500000">
                    <a:prstClr val="black">
                      <a:alpha val="50000"/>
                    </a:prstClr>
                  </a:innerShdw>
                </a:effectLst>
                <a:latin typeface="Arial" pitchFamily="34" charset="0"/>
                <a:cs typeface="Arial" pitchFamily="34" charset="0"/>
              </a:rPr>
              <a:t>BAJGORA</a:t>
            </a:r>
            <a:endParaRPr lang="en-US" sz="3600" dirty="0">
              <a:effectLst>
                <a:innerShdw blurRad="63500" dist="50800" dir="13500000">
                  <a:prstClr val="black">
                    <a:alpha val="50000"/>
                  </a:prstClr>
                </a:innerShdw>
              </a:effectLst>
              <a:latin typeface="Arial" pitchFamily="34" charset="0"/>
              <a:cs typeface="Arial" pitchFamily="34" charset="0"/>
            </a:endParaRPr>
          </a:p>
        </p:txBody>
      </p:sp>
      <p:sp>
        <p:nvSpPr>
          <p:cNvPr id="14" name="Right Arrow 13"/>
          <p:cNvSpPr/>
          <p:nvPr/>
        </p:nvSpPr>
        <p:spPr>
          <a:xfrm>
            <a:off x="304800" y="2819400"/>
            <a:ext cx="10668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p:cNvSpPr/>
          <p:nvPr/>
        </p:nvSpPr>
        <p:spPr>
          <a:xfrm>
            <a:off x="7391400" y="2743200"/>
            <a:ext cx="1143000" cy="865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Decision 15"/>
          <p:cNvSpPr/>
          <p:nvPr/>
        </p:nvSpPr>
        <p:spPr>
          <a:xfrm>
            <a:off x="2895600" y="6096000"/>
            <a:ext cx="2971800" cy="7620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VUSHTRRI</a:t>
            </a:r>
            <a:r>
              <a:rPr lang="en-US" sz="2000" dirty="0" smtClean="0"/>
              <a:t> 2015</a:t>
            </a:r>
            <a:endParaRPr lang="en-US" sz="20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err="1" smtClean="0"/>
              <a:t>Shikimi</a:t>
            </a:r>
            <a:r>
              <a:rPr lang="en-US" dirty="0" smtClean="0"/>
              <a:t> </a:t>
            </a:r>
            <a:r>
              <a:rPr lang="en-US" dirty="0" err="1" smtClean="0"/>
              <a:t>i</a:t>
            </a:r>
            <a:r>
              <a:rPr lang="en-US" dirty="0" smtClean="0"/>
              <a:t> </a:t>
            </a:r>
            <a:r>
              <a:rPr lang="en-US" dirty="0" err="1" smtClean="0"/>
              <a:t>tepërt</a:t>
            </a:r>
            <a:r>
              <a:rPr lang="en-US" dirty="0" smtClean="0"/>
              <a:t> </a:t>
            </a:r>
            <a:r>
              <a:rPr lang="en-US" dirty="0" err="1" smtClean="0"/>
              <a:t>i</a:t>
            </a:r>
            <a:r>
              <a:rPr lang="en-US" dirty="0" smtClean="0"/>
              <a:t> TV-</a:t>
            </a:r>
            <a:r>
              <a:rPr lang="en-US" dirty="0" err="1" smtClean="0"/>
              <a:t>së</a:t>
            </a:r>
            <a:r>
              <a:rPr lang="en-US" dirty="0" smtClean="0"/>
              <a:t> pas </a:t>
            </a:r>
            <a:r>
              <a:rPr lang="en-US" dirty="0" err="1" smtClean="0"/>
              <a:t>moshës</a:t>
            </a:r>
            <a:r>
              <a:rPr lang="en-US" dirty="0" smtClean="0"/>
              <a:t> 25 </a:t>
            </a:r>
            <a:r>
              <a:rPr lang="en-US" dirty="0" err="1" smtClean="0"/>
              <a:t>vjeçare</a:t>
            </a:r>
            <a:r>
              <a:rPr lang="en-US" dirty="0" smtClean="0"/>
              <a:t> </a:t>
            </a:r>
            <a:r>
              <a:rPr lang="en-US" dirty="0" err="1" smtClean="0"/>
              <a:t>shkakton</a:t>
            </a:r>
            <a:r>
              <a:rPr lang="en-US" dirty="0" smtClean="0"/>
              <a:t> </a:t>
            </a:r>
            <a:r>
              <a:rPr lang="en-US" dirty="0" err="1" smtClean="0"/>
              <a:t>reduktim</a:t>
            </a:r>
            <a:r>
              <a:rPr lang="en-US" dirty="0" smtClean="0"/>
              <a:t> </a:t>
            </a:r>
            <a:r>
              <a:rPr lang="en-US" dirty="0" err="1" smtClean="0"/>
              <a:t>të</a:t>
            </a:r>
            <a:r>
              <a:rPr lang="en-US" dirty="0" smtClean="0"/>
              <a:t> </a:t>
            </a:r>
            <a:r>
              <a:rPr lang="en-US" dirty="0" err="1" smtClean="0"/>
              <a:t>jetëgjatësisë</a:t>
            </a:r>
            <a:r>
              <a:rPr lang="en-US" dirty="0" smtClean="0"/>
              <a:t> </a:t>
            </a:r>
            <a:r>
              <a:rPr lang="en-US" dirty="0" err="1" smtClean="0"/>
              <a:t>suaj</a:t>
            </a:r>
            <a:r>
              <a:rPr lang="en-US" dirty="0" smtClean="0"/>
              <a:t> </a:t>
            </a:r>
            <a:r>
              <a:rPr lang="en-US" dirty="0" err="1" smtClean="0"/>
              <a:t>rreth</a:t>
            </a:r>
            <a:r>
              <a:rPr lang="en-US" dirty="0" smtClean="0"/>
              <a:t> 28 </a:t>
            </a:r>
            <a:r>
              <a:rPr lang="en-US" dirty="0" err="1" smtClean="0"/>
              <a:t>minuta</a:t>
            </a:r>
            <a:r>
              <a:rPr lang="en-US" dirty="0" smtClean="0"/>
              <a:t>! </a:t>
            </a:r>
            <a:r>
              <a:rPr lang="en-US" dirty="0" err="1" smtClean="0"/>
              <a:t>Rreziqet</a:t>
            </a:r>
            <a:r>
              <a:rPr lang="en-US" dirty="0" smtClean="0"/>
              <a:t> </a:t>
            </a:r>
            <a:r>
              <a:rPr lang="en-US" dirty="0" err="1" smtClean="0"/>
              <a:t>kryesore</a:t>
            </a:r>
            <a:r>
              <a:rPr lang="en-US" dirty="0" smtClean="0"/>
              <a:t> </a:t>
            </a:r>
            <a:r>
              <a:rPr lang="en-US" dirty="0" err="1" smtClean="0"/>
              <a:t>nga</a:t>
            </a:r>
            <a:r>
              <a:rPr lang="en-US" dirty="0" smtClean="0"/>
              <a:t> </a:t>
            </a:r>
            <a:r>
              <a:rPr lang="en-US" dirty="0" err="1" smtClean="0"/>
              <a:t>shikimi</a:t>
            </a:r>
            <a:r>
              <a:rPr lang="en-US" dirty="0" smtClean="0"/>
              <a:t> </a:t>
            </a:r>
            <a:r>
              <a:rPr lang="en-US" dirty="0" err="1" smtClean="0"/>
              <a:t>i</a:t>
            </a:r>
            <a:r>
              <a:rPr lang="en-US" dirty="0" smtClean="0"/>
              <a:t> </a:t>
            </a:r>
            <a:r>
              <a:rPr lang="en-US" dirty="0" err="1" smtClean="0"/>
              <a:t>televizionit</a:t>
            </a:r>
            <a:r>
              <a:rPr lang="en-US" dirty="0" smtClean="0"/>
              <a:t> </a:t>
            </a:r>
            <a:r>
              <a:rPr lang="en-US" dirty="0" err="1" smtClean="0"/>
              <a:t>lidhen</a:t>
            </a:r>
            <a:r>
              <a:rPr lang="en-US" dirty="0" smtClean="0"/>
              <a:t> me </a:t>
            </a:r>
            <a:r>
              <a:rPr lang="en-US" dirty="0" err="1" smtClean="0"/>
              <a:t>faktin</a:t>
            </a:r>
            <a:r>
              <a:rPr lang="en-US" dirty="0" smtClean="0"/>
              <a:t> e </a:t>
            </a:r>
            <a:r>
              <a:rPr lang="en-US" dirty="0" err="1" smtClean="0"/>
              <a:t>qëndrimit</a:t>
            </a:r>
            <a:r>
              <a:rPr lang="en-US" dirty="0" smtClean="0"/>
              <a:t> </a:t>
            </a:r>
            <a:r>
              <a:rPr lang="en-US" dirty="0" err="1" smtClean="0"/>
              <a:t>gjatë</a:t>
            </a:r>
            <a:r>
              <a:rPr lang="en-US" dirty="0" smtClean="0"/>
              <a:t> </a:t>
            </a:r>
            <a:r>
              <a:rPr lang="en-US" dirty="0" err="1" smtClean="0"/>
              <a:t>ulur</a:t>
            </a:r>
            <a:r>
              <a:rPr lang="en-US" dirty="0" smtClean="0"/>
              <a:t>, </a:t>
            </a:r>
            <a:r>
              <a:rPr lang="en-US" dirty="0" err="1" smtClean="0"/>
              <a:t>veprim</a:t>
            </a:r>
            <a:r>
              <a:rPr lang="en-US" dirty="0" smtClean="0"/>
              <a:t> </a:t>
            </a:r>
            <a:r>
              <a:rPr lang="en-US" dirty="0" err="1" smtClean="0"/>
              <a:t>që</a:t>
            </a:r>
            <a:r>
              <a:rPr lang="en-US" dirty="0" smtClean="0"/>
              <a:t> </a:t>
            </a:r>
            <a:r>
              <a:rPr lang="en-US" dirty="0" err="1" smtClean="0"/>
              <a:t>rrit</a:t>
            </a:r>
            <a:r>
              <a:rPr lang="en-US" dirty="0" smtClean="0"/>
              <a:t> </a:t>
            </a:r>
            <a:r>
              <a:rPr lang="en-US" dirty="0" err="1" smtClean="0"/>
              <a:t>shanset</a:t>
            </a:r>
            <a:r>
              <a:rPr lang="en-US" dirty="0" smtClean="0"/>
              <a:t> </a:t>
            </a:r>
            <a:r>
              <a:rPr lang="en-US" dirty="0" err="1" smtClean="0"/>
              <a:t>për</a:t>
            </a:r>
            <a:r>
              <a:rPr lang="en-US" dirty="0" smtClean="0"/>
              <a:t> </a:t>
            </a:r>
            <a:r>
              <a:rPr lang="en-US" dirty="0" err="1" smtClean="0"/>
              <a:t>infektim</a:t>
            </a:r>
            <a:r>
              <a:rPr lang="en-US" dirty="0" smtClean="0"/>
              <a:t> </a:t>
            </a:r>
            <a:r>
              <a:rPr lang="en-US" dirty="0" err="1" smtClean="0"/>
              <a:t>nga</a:t>
            </a:r>
            <a:r>
              <a:rPr lang="en-US" dirty="0" smtClean="0"/>
              <a:t> </a:t>
            </a:r>
            <a:r>
              <a:rPr lang="en-US" dirty="0" err="1" smtClean="0"/>
              <a:t>kanceri</a:t>
            </a:r>
            <a:r>
              <a:rPr lang="en-US" dirty="0" smtClean="0"/>
              <a:t>, </a:t>
            </a:r>
            <a:r>
              <a:rPr lang="en-US" dirty="0" err="1" smtClean="0"/>
              <a:t>stres</a:t>
            </a:r>
            <a:r>
              <a:rPr lang="en-US" dirty="0" smtClean="0"/>
              <a:t> </a:t>
            </a:r>
            <a:r>
              <a:rPr lang="en-US" dirty="0" err="1" smtClean="0"/>
              <a:t>dhe</a:t>
            </a:r>
            <a:r>
              <a:rPr lang="en-US" dirty="0" smtClean="0"/>
              <a:t> </a:t>
            </a:r>
            <a:r>
              <a:rPr lang="en-US" dirty="0" err="1" smtClean="0"/>
              <a:t>sëmundje</a:t>
            </a:r>
            <a:r>
              <a:rPr lang="en-US" dirty="0" smtClean="0"/>
              <a:t> </a:t>
            </a:r>
            <a:r>
              <a:rPr lang="en-US" dirty="0" err="1" smtClean="0"/>
              <a:t>të</a:t>
            </a:r>
            <a:r>
              <a:rPr lang="en-US" dirty="0" smtClean="0"/>
              <a:t> </a:t>
            </a:r>
            <a:r>
              <a:rPr lang="en-US" dirty="0" err="1" smtClean="0"/>
              <a:t>tjera</a:t>
            </a:r>
            <a:r>
              <a:rPr lang="en-US" dirty="0" smtClean="0"/>
              <a:t> </a:t>
            </a:r>
            <a:r>
              <a:rPr lang="en-US" dirty="0" err="1" smtClean="0"/>
              <a:t>të</a:t>
            </a:r>
            <a:r>
              <a:rPr lang="en-US" dirty="0" smtClean="0"/>
              <a:t> </a:t>
            </a:r>
            <a:r>
              <a:rPr lang="en-US" dirty="0" err="1" smtClean="0"/>
              <a:t>zemrës</a:t>
            </a:r>
            <a:r>
              <a:rPr lang="en-US" dirty="0" smtClean="0"/>
              <a:t>.</a:t>
            </a:r>
          </a:p>
          <a:p>
            <a:endParaRPr lang="en-US" dirty="0" smtClean="0"/>
          </a:p>
          <a:p>
            <a:r>
              <a:rPr lang="en-US" dirty="0" err="1" smtClean="0"/>
              <a:t>Stres</a:t>
            </a:r>
            <a:r>
              <a:rPr lang="en-US" dirty="0" smtClean="0"/>
              <a:t> </a:t>
            </a:r>
            <a:r>
              <a:rPr lang="en-US" dirty="0" err="1" smtClean="0"/>
              <a:t>fitojm</a:t>
            </a:r>
            <a:r>
              <a:rPr lang="en-US" dirty="0" smtClean="0"/>
              <a:t>, </a:t>
            </a:r>
            <a:r>
              <a:rPr lang="en-US" dirty="0" err="1" smtClean="0"/>
              <a:t>shikimi</a:t>
            </a:r>
            <a:r>
              <a:rPr lang="en-US" dirty="0" smtClean="0"/>
              <a:t> </a:t>
            </a:r>
            <a:r>
              <a:rPr lang="en-US" dirty="0" err="1" smtClean="0"/>
              <a:t>i</a:t>
            </a:r>
            <a:r>
              <a:rPr lang="en-US" dirty="0" smtClean="0"/>
              <a:t> </a:t>
            </a:r>
            <a:r>
              <a:rPr lang="en-US" dirty="0" err="1" smtClean="0"/>
              <a:t>tepërt</a:t>
            </a:r>
            <a:r>
              <a:rPr lang="en-US" dirty="0" smtClean="0"/>
              <a:t> </a:t>
            </a:r>
            <a:r>
              <a:rPr lang="en-US" dirty="0" err="1" smtClean="0"/>
              <a:t>i</a:t>
            </a:r>
            <a:r>
              <a:rPr lang="en-US" dirty="0" smtClean="0"/>
              <a:t> </a:t>
            </a:r>
            <a:r>
              <a:rPr lang="en-US" dirty="0" err="1" smtClean="0"/>
              <a:t>televizionit</a:t>
            </a:r>
            <a:r>
              <a:rPr lang="en-US" dirty="0" smtClean="0"/>
              <a:t> </a:t>
            </a:r>
            <a:r>
              <a:rPr lang="en-US" dirty="0" err="1" smtClean="0"/>
              <a:t>ku</a:t>
            </a:r>
            <a:r>
              <a:rPr lang="en-US" dirty="0" smtClean="0"/>
              <a:t> </a:t>
            </a:r>
            <a:r>
              <a:rPr lang="en-US" dirty="0" err="1" smtClean="0"/>
              <a:t>mund</a:t>
            </a:r>
            <a:r>
              <a:rPr lang="en-US" dirty="0" smtClean="0"/>
              <a:t> </a:t>
            </a:r>
            <a:r>
              <a:rPr lang="en-US" dirty="0" err="1" smtClean="0"/>
              <a:t>të</a:t>
            </a:r>
            <a:r>
              <a:rPr lang="en-US" dirty="0" smtClean="0"/>
              <a:t> </a:t>
            </a:r>
            <a:r>
              <a:rPr lang="en-US" dirty="0" err="1" smtClean="0"/>
              <a:t>shkaktojm</a:t>
            </a:r>
            <a:r>
              <a:rPr lang="en-US" dirty="0" smtClean="0"/>
              <a:t> </a:t>
            </a:r>
            <a:r>
              <a:rPr lang="en-US" dirty="0" err="1" smtClean="0"/>
              <a:t>dëme</a:t>
            </a:r>
            <a:r>
              <a:rPr lang="en-US" dirty="0" smtClean="0"/>
              <a:t> me </a:t>
            </a:r>
            <a:r>
              <a:rPr lang="en-US" dirty="0" err="1" smtClean="0"/>
              <a:t>njerëz</a:t>
            </a:r>
            <a:r>
              <a:rPr lang="en-US" dirty="0" smtClean="0"/>
              <a:t>.</a:t>
            </a:r>
            <a:endParaRPr lang="en-US" dirty="0"/>
          </a:p>
        </p:txBody>
      </p:sp>
      <p:pic>
        <p:nvPicPr>
          <p:cNvPr id="1041" name="Picture 17" descr="C:\Users\Agim pc\AppData\Local\Microsoft\Windows\INetCache\IE\YSRPY18X\4474921735_2b5b4f46a3_z[1].jpg"/>
          <p:cNvPicPr>
            <a:picLocks noChangeAspect="1" noChangeArrowheads="1"/>
          </p:cNvPicPr>
          <p:nvPr/>
        </p:nvPicPr>
        <p:blipFill>
          <a:blip r:embed="rId2" cstate="print"/>
          <a:srcRect/>
          <a:stretch>
            <a:fillRect/>
          </a:stretch>
        </p:blipFill>
        <p:spPr bwMode="auto">
          <a:xfrm>
            <a:off x="2209800" y="152400"/>
            <a:ext cx="3657600" cy="1447800"/>
          </a:xfrm>
          <a:prstGeom prst="rect">
            <a:avLst/>
          </a:prstGeom>
          <a:noFill/>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41"/>
                                        </p:tgtEl>
                                        <p:attrNameLst>
                                          <p:attrName>style.visibility</p:attrName>
                                        </p:attrNameLst>
                                      </p:cBhvr>
                                      <p:to>
                                        <p:strVal val="visible"/>
                                      </p:to>
                                    </p:set>
                                    <p:anim calcmode="lin" valueType="num">
                                      <p:cBhvr>
                                        <p:cTn id="7" dur="500" decel="50000" fill="hold">
                                          <p:stCondLst>
                                            <p:cond delay="0"/>
                                          </p:stCondLst>
                                        </p:cTn>
                                        <p:tgtEl>
                                          <p:spTgt spid="104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4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41"/>
                                        </p:tgtEl>
                                        <p:attrNameLst>
                                          <p:attrName>ppt_w</p:attrName>
                                        </p:attrNameLst>
                                      </p:cBhvr>
                                      <p:tavLst>
                                        <p:tav tm="0">
                                          <p:val>
                                            <p:strVal val="#ppt_w*.05"/>
                                          </p:val>
                                        </p:tav>
                                        <p:tav tm="100000">
                                          <p:val>
                                            <p:strVal val="#ppt_w"/>
                                          </p:val>
                                        </p:tav>
                                      </p:tavLst>
                                    </p:anim>
                                    <p:anim calcmode="lin" valueType="num">
                                      <p:cBhvr>
                                        <p:cTn id="10" dur="1000" fill="hold"/>
                                        <p:tgtEl>
                                          <p:spTgt spid="104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4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4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4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41"/>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PËRFUNDIMI </a:t>
            </a:r>
            <a:endParaRPr lang="en-US" dirty="0"/>
          </a:p>
        </p:txBody>
      </p:sp>
      <p:sp>
        <p:nvSpPr>
          <p:cNvPr id="3" name="Content Placeholder 2"/>
          <p:cNvSpPr>
            <a:spLocks noGrp="1"/>
          </p:cNvSpPr>
          <p:nvPr>
            <p:ph idx="1"/>
          </p:nvPr>
        </p:nvSpPr>
        <p:spPr/>
        <p:txBody>
          <a:bodyPr/>
          <a:lstStyle/>
          <a:p>
            <a:r>
              <a:rPr lang="en-US" dirty="0" smtClean="0"/>
              <a:t>Nëse shikojm televizion disa orë rresht ,shkaktojm dëmtime tek sytë gjithashtu dëmtojm edhe shtyllën rruazore.Kështu që ju rekomandojm të mos shikojm shum televizion.</a:t>
            </a:r>
            <a:endParaRPr lang="en-US" dirty="0"/>
          </a:p>
        </p:txBody>
      </p:sp>
      <p:pic>
        <p:nvPicPr>
          <p:cNvPr id="2050" name="Picture 2" descr="C:\Users\Agim pc\AppData\Local\Microsoft\Windows\INetCache\IE\YSRPY18X\386px-No-TV.svg[1].png"/>
          <p:cNvPicPr>
            <a:picLocks noChangeAspect="1" noChangeArrowheads="1"/>
          </p:cNvPicPr>
          <p:nvPr/>
        </p:nvPicPr>
        <p:blipFill>
          <a:blip r:embed="rId2" cstate="print"/>
          <a:srcRect/>
          <a:stretch>
            <a:fillRect/>
          </a:stretch>
        </p:blipFill>
        <p:spPr bwMode="auto">
          <a:xfrm>
            <a:off x="2667000" y="3076575"/>
            <a:ext cx="3676650" cy="3781425"/>
          </a:xfrm>
          <a:prstGeom prst="rect">
            <a:avLst/>
          </a:prstGeom>
          <a:noFill/>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fade">
                                      <p:cBhvr>
                                        <p:cTn id="1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745162"/>
          </a:xfrm>
        </p:spPr>
        <p:txBody>
          <a:bodyPr>
            <a:normAutofit fontScale="90000"/>
          </a:bodyPr>
          <a:lstStyle/>
          <a:p>
            <a:r>
              <a:rPr lang="en-US" dirty="0" smtClean="0"/>
              <a:t/>
            </a:r>
            <a:br>
              <a:rPr lang="en-US" dirty="0" smtClean="0"/>
            </a:br>
            <a:r>
              <a:rPr lang="en-US" dirty="0" smtClean="0"/>
              <a:t/>
            </a:r>
            <a:br>
              <a:rPr lang="en-US" dirty="0" smtClean="0"/>
            </a:br>
            <a:r>
              <a:rPr lang="en-US" dirty="0" err="1" smtClean="0"/>
              <a:t>LITERATURA</a:t>
            </a: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hlinkClick r:id="rId2"/>
              </a:rPr>
              <a:t>https://sq.wikipedia.org/wiki/Televizionii</a:t>
            </a:r>
            <a:r>
              <a:rPr lang="en-US" dirty="0" smtClean="0"/>
              <a:t/>
            </a:r>
            <a:br>
              <a:rPr lang="en-US" dirty="0" smtClean="0"/>
            </a:br>
            <a:r>
              <a:rPr lang="en-US" dirty="0" smtClean="0"/>
              <a:t/>
            </a:r>
            <a:br>
              <a:rPr lang="en-US" dirty="0" smtClean="0"/>
            </a:br>
            <a:r>
              <a:rPr lang="en-US" dirty="0" smtClean="0"/>
              <a:t> https://kosovain.eu/sq/Rini/22892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4" name="Content Placeholder 3" descr="o-CHILD-WATCHING-TV-facebook.jpg"/>
          <p:cNvPicPr>
            <a:picLocks noGrp="1" noChangeAspect="1"/>
          </p:cNvPicPr>
          <p:nvPr>
            <p:ph idx="1"/>
          </p:nvPr>
        </p:nvPicPr>
        <p:blipFill>
          <a:blip r:embed="rId3" cstate="print"/>
          <a:stretch>
            <a:fillRect/>
          </a:stretch>
        </p:blipFill>
        <p:spPr>
          <a:xfrm>
            <a:off x="2743200" y="4418215"/>
            <a:ext cx="3354185" cy="2439785"/>
          </a:xfr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Scale>
                                      <p:cBhvr>
                                        <p:cTn id="14"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gtEl>
                                        <p:attrNameLst>
                                          <p:attrName>ppt_x</p:attrName>
                                          <p:attrName>ppt_y</p:attrName>
                                        </p:attrNameLst>
                                      </p:cBhvr>
                                    </p:animMotion>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PËRMBAJTJA</a:t>
            </a:r>
            <a:endParaRPr lang="en-US" dirty="0"/>
          </a:p>
        </p:txBody>
      </p:sp>
      <p:sp>
        <p:nvSpPr>
          <p:cNvPr id="3" name="Content Placeholder 2"/>
          <p:cNvSpPr>
            <a:spLocks noGrp="1"/>
          </p:cNvSpPr>
          <p:nvPr>
            <p:ph idx="1"/>
          </p:nvPr>
        </p:nvSpPr>
        <p:spPr/>
        <p:txBody>
          <a:bodyPr/>
          <a:lstStyle/>
          <a:p>
            <a:r>
              <a:rPr lang="en-US" dirty="0" smtClean="0"/>
              <a:t>Hyrja</a:t>
            </a:r>
          </a:p>
          <a:p>
            <a:r>
              <a:rPr lang="en-US" dirty="0" smtClean="0"/>
              <a:t>Si filloi prodhimi i televizionit</a:t>
            </a:r>
          </a:p>
          <a:p>
            <a:r>
              <a:rPr lang="en-US" dirty="0" smtClean="0"/>
              <a:t>Ndikimi i televizionit tek fëmijët</a:t>
            </a:r>
          </a:p>
          <a:p>
            <a:r>
              <a:rPr lang="en-US" dirty="0" smtClean="0"/>
              <a:t>Ndikimi i televizoionit tek të menduarit</a:t>
            </a:r>
          </a:p>
          <a:p>
            <a:r>
              <a:rPr lang="en-US" dirty="0" smtClean="0"/>
              <a:t>Përfudimi</a:t>
            </a:r>
          </a:p>
          <a:p>
            <a:r>
              <a:rPr lang="en-US" dirty="0" smtClean="0"/>
              <a:t>Literatura</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hyrja</a:t>
            </a:r>
            <a:endParaRPr lang="en-US" dirty="0"/>
          </a:p>
        </p:txBody>
      </p:sp>
      <p:sp>
        <p:nvSpPr>
          <p:cNvPr id="3" name="Content Placeholder 2"/>
          <p:cNvSpPr>
            <a:spLocks noGrp="1"/>
          </p:cNvSpPr>
          <p:nvPr>
            <p:ph idx="1"/>
          </p:nvPr>
        </p:nvSpPr>
        <p:spPr/>
        <p:txBody>
          <a:bodyPr>
            <a:normAutofit/>
          </a:bodyPr>
          <a:lstStyle/>
          <a:p>
            <a:r>
              <a:rPr lang="en-US" sz="1800" b="1" dirty="0" smtClean="0">
                <a:latin typeface="Arial" pitchFamily="34" charset="0"/>
                <a:cs typeface="Arial" pitchFamily="34" charset="0"/>
              </a:rPr>
              <a:t>Televizioni</a:t>
            </a:r>
            <a:r>
              <a:rPr lang="en-US" sz="1800" dirty="0" smtClean="0">
                <a:latin typeface="Arial" pitchFamily="34" charset="0"/>
                <a:cs typeface="Arial" pitchFamily="34" charset="0"/>
              </a:rPr>
              <a:t>  është një sistem i imitimet të programeve.</a:t>
            </a:r>
          </a:p>
          <a:p>
            <a:r>
              <a:rPr lang="en-US" sz="1800" dirty="0" smtClean="0">
                <a:latin typeface="Arial" pitchFamily="34" charset="0"/>
                <a:cs typeface="Arial" pitchFamily="34" charset="0"/>
              </a:rPr>
              <a:t>Televizioni (nga televizioni francez, do të thotë "televizor" ; nga </a:t>
            </a:r>
            <a:r>
              <a:rPr lang="el-GR" sz="1800" dirty="0" smtClean="0">
                <a:latin typeface="Arial" pitchFamily="34" charset="0"/>
                <a:cs typeface="Arial" pitchFamily="34" charset="0"/>
              </a:rPr>
              <a:t>τῆλε </a:t>
            </a:r>
            <a:r>
              <a:rPr lang="en-US" sz="1800" dirty="0" smtClean="0">
                <a:latin typeface="Arial" pitchFamily="34" charset="0"/>
                <a:cs typeface="Arial" pitchFamily="34" charset="0"/>
              </a:rPr>
              <a:t>lashtë greke (Tele), që do të thotë "larg" dhe Visio Latine, që do të thotë "të parit") është një medium telekomunikacionit për transmetimin dhe marrjen e imazhe lëvizin që mund të jetë pikturë njëngjyrëshe (zi - dhe - bardhë) ose me ngjyrë, me ose pa zë shoqërues. "Televizioni" mund t'i referohet në mënyrë specifike për një televizor, program televiziv, ose të transmetimit televiziv.</a:t>
            </a:r>
          </a:p>
          <a:p>
            <a:endParaRPr lang="en-US" dirty="0"/>
          </a:p>
        </p:txBody>
      </p:sp>
      <p:pic>
        <p:nvPicPr>
          <p:cNvPr id="1026" name="Picture 2" descr="C:\Users\Agim pc\AppData\Local\Microsoft\Windows\INetCache\IE\MAJV9O3P\Google-TV-Logo-on-HDTV[1].jpg"/>
          <p:cNvPicPr>
            <a:picLocks noChangeAspect="1" noChangeArrowheads="1"/>
          </p:cNvPicPr>
          <p:nvPr/>
        </p:nvPicPr>
        <p:blipFill>
          <a:blip r:embed="rId2" cstate="print"/>
          <a:srcRect/>
          <a:stretch>
            <a:fillRect/>
          </a:stretch>
        </p:blipFill>
        <p:spPr bwMode="auto">
          <a:xfrm>
            <a:off x="3962400" y="3962400"/>
            <a:ext cx="2908300" cy="258445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strips(downLeft)">
                                      <p:cBhvr>
                                        <p:cTn id="2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 filloi prodhimi i televizorit</a:t>
            </a:r>
            <a:endParaRPr lang="en-US" dirty="0"/>
          </a:p>
        </p:txBody>
      </p:sp>
      <p:sp>
        <p:nvSpPr>
          <p:cNvPr id="3" name="Content Placeholder 2"/>
          <p:cNvSpPr>
            <a:spLocks noGrp="1"/>
          </p:cNvSpPr>
          <p:nvPr>
            <p:ph idx="1"/>
          </p:nvPr>
        </p:nvSpPr>
        <p:spPr/>
        <p:txBody>
          <a:bodyPr>
            <a:normAutofit/>
          </a:bodyPr>
          <a:lstStyle/>
          <a:p>
            <a:r>
              <a:rPr lang="en-US" sz="1600" dirty="0" smtClean="0">
                <a:latin typeface="Arial" pitchFamily="34" charset="0"/>
                <a:cs typeface="Arial" pitchFamily="34" charset="0"/>
              </a:rPr>
              <a:t>Imazhet e para të transmetuara elektrike u dërguan nga e para fax machines mekanike , duke përfshirë pantelegraph , të zhvilluara në fund të shekullit të nëntëmbëdhjetë . Koncepti i transmetimit elektrike mundësuar të imazheve televizive në lëvizje është skicuar për herë të parë në vitin 1878 si telephonoscope , menjëherë pas shpikjen e telefonit . Në atë kohë , ajo ishte imagjinuar nga autorë të science fiction në fillim , se një ditë se drita mund të transmetohet gjatë telave të bakrit.Kështu filloi prodhimi i televizionit.</a:t>
            </a:r>
          </a:p>
          <a:p>
            <a:endParaRPr lang="en-US" dirty="0"/>
          </a:p>
        </p:txBody>
      </p:sp>
      <p:pic>
        <p:nvPicPr>
          <p:cNvPr id="2050" name="Picture 2" descr="C:\Users\Agim pc\AppData\Local\Microsoft\Windows\INetCache\IE\VAUZ52KI\mitsubishi-lasertv[1].jpg"/>
          <p:cNvPicPr>
            <a:picLocks noChangeAspect="1" noChangeArrowheads="1"/>
          </p:cNvPicPr>
          <p:nvPr/>
        </p:nvPicPr>
        <p:blipFill>
          <a:blip r:embed="rId2" cstate="print"/>
          <a:srcRect/>
          <a:stretch>
            <a:fillRect/>
          </a:stretch>
        </p:blipFill>
        <p:spPr bwMode="auto">
          <a:xfrm>
            <a:off x="4114800" y="3505200"/>
            <a:ext cx="3276600" cy="24384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additive="base">
                                        <p:cTn id="17" dur="3000" fill="hold"/>
                                        <p:tgtEl>
                                          <p:spTgt spid="2050"/>
                                        </p:tgtEl>
                                        <p:attrNameLst>
                                          <p:attrName>ppt_x</p:attrName>
                                        </p:attrNameLst>
                                      </p:cBhvr>
                                      <p:tavLst>
                                        <p:tav tm="0">
                                          <p:val>
                                            <p:strVal val="#ppt_x"/>
                                          </p:val>
                                        </p:tav>
                                        <p:tav tm="100000">
                                          <p:val>
                                            <p:strVal val="#ppt_x"/>
                                          </p:val>
                                        </p:tav>
                                      </p:tavLst>
                                    </p:anim>
                                    <p:anim calcmode="lin" valueType="num">
                                      <p:cBhvr additive="base">
                                        <p:cTn id="18" dur="3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1143000"/>
          </a:xfrm>
        </p:spPr>
        <p:txBody>
          <a:bodyPr>
            <a:normAutofit fontScale="90000"/>
          </a:bodyPr>
          <a:lstStyle/>
          <a:p>
            <a:r>
              <a:rPr lang="en-US" dirty="0" smtClean="0">
                <a:latin typeface="Arial" pitchFamily="34" charset="0"/>
                <a:cs typeface="Arial" pitchFamily="34" charset="0"/>
              </a:rPr>
              <a:t>NDIKIMI I TELEVIZIONIT TEK FËMIJËT</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914400"/>
            <a:ext cx="7467600" cy="3581400"/>
          </a:xfrm>
        </p:spPr>
        <p:txBody>
          <a:bodyPr>
            <a:normAutofit/>
          </a:bodyPr>
          <a:lstStyle/>
          <a:p>
            <a:pPr>
              <a:buNone/>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Kemi vënë re se kur fëmijët shikojnë një model agresiv, ata e imitojnë atë, madje mundohen të krijojnë mënyra të reja për të stimuluar sjellje të dhunshme. Në vitin 1945, në një anketë, Gallup i pyeti amerikanët: “A e dini ç'është televizori?”, ndërsa sot, dy të tretat e familjeve amerikane kanë më shumë se tre televizorë në shtëpi. Në shtëpitë mesatare, televizori qëndron ndezur mesatarisht 7 orë në ditë dhe pjestarët e familjes shohin 4 orë në ditë secili. Gratë shohin televizor më tepër se burrat, fëmijët e vegjël dhe pensionistët shohin më tepër se nxënësit dhe punëtorët, ata më pak të edukuar shohin më shumë se ata më shumë të edukuar. Që prej 1994, Studimi Kombëtar mbi Dhunën e Televizionit (1997), ka analizuar rreth 100 000 programe nga të gjitha llojet e televizioneve amerikane. Nga kjo analizë rezultoi se gjashtë nga dhjetë programe përmbajnë dhunë. </a:t>
            </a:r>
            <a:endParaRPr lang="en-US" sz="1600" dirty="0">
              <a:latin typeface="Arial" pitchFamily="34" charset="0"/>
              <a:cs typeface="Arial" pitchFamily="34" charset="0"/>
            </a:endParaRPr>
          </a:p>
        </p:txBody>
      </p:sp>
      <p:pic>
        <p:nvPicPr>
          <p:cNvPr id="5" name="Picture 4" descr="femijet_02_102258_804746046.jpg"/>
          <p:cNvPicPr>
            <a:picLocks noChangeAspect="1"/>
          </p:cNvPicPr>
          <p:nvPr/>
        </p:nvPicPr>
        <p:blipFill>
          <a:blip r:embed="rId2" cstate="print"/>
          <a:stretch>
            <a:fillRect/>
          </a:stretch>
        </p:blipFill>
        <p:spPr>
          <a:xfrm>
            <a:off x="1524000" y="4191000"/>
            <a:ext cx="4343400" cy="2438400"/>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0"/>
                                        <p:tgtEl>
                                          <p:spTgt spid="2"/>
                                        </p:tgtEl>
                                      </p:cBhvr>
                                    </p:animEffect>
                                    <p:anim calcmode="lin" valueType="num">
                                      <p:cBhvr>
                                        <p:cTn id="13" dur="3000" fill="hold"/>
                                        <p:tgtEl>
                                          <p:spTgt spid="2"/>
                                        </p:tgtEl>
                                        <p:attrNameLst>
                                          <p:attrName>style.rotation</p:attrName>
                                        </p:attrNameLst>
                                      </p:cBhvr>
                                      <p:tavLst>
                                        <p:tav tm="0">
                                          <p:val>
                                            <p:fltVal val="720"/>
                                          </p:val>
                                        </p:tav>
                                        <p:tav tm="100000">
                                          <p:val>
                                            <p:fltVal val="0"/>
                                          </p:val>
                                        </p:tav>
                                      </p:tavLst>
                                    </p:anim>
                                    <p:anim calcmode="lin" valueType="num">
                                      <p:cBhvr>
                                        <p:cTn id="14" dur="3000" fill="hold"/>
                                        <p:tgtEl>
                                          <p:spTgt spid="2"/>
                                        </p:tgtEl>
                                        <p:attrNameLst>
                                          <p:attrName>ppt_h</p:attrName>
                                        </p:attrNameLst>
                                      </p:cBhvr>
                                      <p:tavLst>
                                        <p:tav tm="0">
                                          <p:val>
                                            <p:fltVal val="0"/>
                                          </p:val>
                                        </p:tav>
                                        <p:tav tm="100000">
                                          <p:val>
                                            <p:strVal val="#ppt_h"/>
                                          </p:val>
                                        </p:tav>
                                      </p:tavLst>
                                    </p:anim>
                                    <p:anim calcmode="lin" valueType="num">
                                      <p:cBhvr>
                                        <p:cTn id="15" dur="3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Scale>
                                      <p:cBhvr>
                                        <p:cTn id="20" dur="2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3">
                                            <p:txEl>
                                              <p:pRg st="0" end="0"/>
                                            </p:txEl>
                                          </p:spTgt>
                                        </p:tgtEl>
                                        <p:attrNameLst>
                                          <p:attrName>ppt_x</p:attrName>
                                          <p:attrName>ppt_y</p:attrName>
                                        </p:attrNameLst>
                                      </p:cBhvr>
                                    </p:animMotion>
                                    <p:animEffect transition="in" filter="fade">
                                      <p:cBhvr>
                                        <p:cTn id="22" dur="2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2000" fill="hold"/>
                                        <p:tgtEl>
                                          <p:spTgt spid="5"/>
                                        </p:tgtEl>
                                        <p:attrNameLst>
                                          <p:attrName>ppt_w</p:attrName>
                                        </p:attrNameLst>
                                      </p:cBhvr>
                                      <p:tavLst>
                                        <p:tav tm="0">
                                          <p:val>
                                            <p:fltVal val="0"/>
                                          </p:val>
                                        </p:tav>
                                        <p:tav tm="100000">
                                          <p:val>
                                            <p:strVal val="#ppt_w"/>
                                          </p:val>
                                        </p:tav>
                                      </p:tavLst>
                                    </p:anim>
                                    <p:anim calcmode="lin" valueType="num">
                                      <p:cBhvr>
                                        <p:cTn id="28" dur="2000" fill="hold"/>
                                        <p:tgtEl>
                                          <p:spTgt spid="5"/>
                                        </p:tgtEl>
                                        <p:attrNameLst>
                                          <p:attrName>ppt_h</p:attrName>
                                        </p:attrNameLst>
                                      </p:cBhvr>
                                      <p:tavLst>
                                        <p:tav tm="0">
                                          <p:val>
                                            <p:fltVal val="0"/>
                                          </p:val>
                                        </p:tav>
                                        <p:tav tm="100000">
                                          <p:val>
                                            <p:strVal val="#ppt_h"/>
                                          </p:val>
                                        </p:tav>
                                      </p:tavLst>
                                    </p:anim>
                                    <p:anim calcmode="lin" valueType="num">
                                      <p:cBhvr>
                                        <p:cTn id="29" dur="2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0" dur="2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en-US" sz="2800" dirty="0" smtClean="0">
                <a:latin typeface="Arial" pitchFamily="34" charset="0"/>
                <a:cs typeface="Arial" pitchFamily="34" charset="0"/>
              </a:rPr>
              <a:t>NDIKIMI I TELEVIZONIT TEK TË MENDUARIT </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600200"/>
            <a:ext cx="7467600" cy="2895600"/>
          </a:xfrm>
        </p:spPr>
        <p:txBody>
          <a:bodyPr>
            <a:normAutofit/>
          </a:bodyPr>
          <a:lstStyle/>
          <a:p>
            <a:r>
              <a:rPr lang="en-US" sz="1600" dirty="0" smtClean="0">
                <a:latin typeface="Arial" pitchFamily="34" charset="0"/>
                <a:cs typeface="Arial" pitchFamily="34" charset="0"/>
              </a:rPr>
              <a:t>A ndikon bota fantastike e televizionit në shtrembërimin e realitetit të botës?Xhorxh Gebner dhe kolegët e tij të Universitetit të Pensilvanisë, supozojnë se pikërisht ky është ndikimi më i madh i televizionit. Anketat e tyre me fëmijët tregojnë se ata që shohin më tepër televizion kanë prirje më të madhe se ata që shohin më pak, që të ekzagjerojnë me sasinë e dhunës në botën që i rrethon.Një anketë kombëtare që përfshinte fëmijë amerikanë të moshave nga 7 deri 11 vjeç, zbuloi se ata që shikonin shumë televizor kishin prirje më të madhe se ata që shikonin më pak televizor, për të pranuar frikën “se një person i keq mund t'u futej në shtëpi”, ose “kur të dilnin jashtë dikush mund t'i dëmtonte”. Televizori, për çdo vit zëvendëson më shumë orë nga jeta aktive e njerëzve.</a:t>
            </a:r>
            <a:endParaRPr lang="en-US" sz="1600" dirty="0">
              <a:latin typeface="Arial" pitchFamily="34" charset="0"/>
              <a:cs typeface="Arial" pitchFamily="34" charset="0"/>
            </a:endParaRPr>
          </a:p>
        </p:txBody>
      </p:sp>
      <p:pic>
        <p:nvPicPr>
          <p:cNvPr id="4" name="Picture 3" descr="femijettv.jpg"/>
          <p:cNvPicPr>
            <a:picLocks noChangeAspect="1"/>
          </p:cNvPicPr>
          <p:nvPr/>
        </p:nvPicPr>
        <p:blipFill>
          <a:blip r:embed="rId2" cstate="print"/>
          <a:stretch>
            <a:fillRect/>
          </a:stretch>
        </p:blipFill>
        <p:spPr>
          <a:xfrm>
            <a:off x="3581400" y="4114800"/>
            <a:ext cx="3200400" cy="27432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ppt_x</p:attrName>
                                        </p:attrNameLst>
                                      </p:cBhvr>
                                      <p:tavLst>
                                        <p:tav tm="0">
                                          <p:val>
                                            <p:strVal val="#ppt_x"/>
                                          </p:val>
                                        </p:tav>
                                        <p:tav tm="100000">
                                          <p:val>
                                            <p:strVal val="#ppt_x"/>
                                          </p:val>
                                        </p:tav>
                                      </p:tavLst>
                                    </p:anim>
                                    <p:anim calcmode="lin" valueType="num">
                                      <p:cBhvr>
                                        <p:cTn id="8" dur="5000" fill="hold"/>
                                        <p:tgtEl>
                                          <p:spTgt spid="2"/>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5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4" dur="25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5" dur="250" accel="50000" fill="hold">
                                          <p:stCondLst>
                                            <p:cond delay="25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25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8" dur="25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9" dur="250" accel="50000" fill="hold">
                                          <p:stCondLst>
                                            <p:cond delay="25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0" dur="500" decel="50000">
                                          <p:stCondLst>
                                            <p:cond delay="0"/>
                                          </p:stCondLst>
                                        </p:cTn>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1"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itchFamily="34" charset="0"/>
                <a:cs typeface="Arial" pitchFamily="34" charset="0"/>
              </a:rPr>
              <a:t>MARDHËNIET ME TELEVIZIONIN</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700" dirty="0" smtClean="0">
                <a:latin typeface="Arial" pitchFamily="34" charset="0"/>
                <a:cs typeface="Arial" pitchFamily="34" charset="0"/>
              </a:rPr>
              <a:t>Televizori nuk duhet ta zëvendësojë nevojën e fëmijës për sport dhe lëvizje. Lëvizja dhe shfryrja i takojnë zhvillimit të shëndetshëm.</a:t>
            </a:r>
            <a:br>
              <a:rPr lang="en-US" sz="1700" dirty="0" smtClean="0">
                <a:latin typeface="Arial" pitchFamily="34" charset="0"/>
                <a:cs typeface="Arial" pitchFamily="34" charset="0"/>
              </a:rPr>
            </a:br>
            <a:r>
              <a:rPr lang="en-US" sz="1700" dirty="0" smtClean="0">
                <a:latin typeface="Arial" pitchFamily="34" charset="0"/>
                <a:cs typeface="Arial" pitchFamily="34" charset="0"/>
              </a:rPr>
              <a:t> Fëmijët (por edhe të rriturit) nuk duhet të hanë para televizorit.Televizori nuk ka vend në dhomën e fëmijëve.</a:t>
            </a:r>
          </a:p>
          <a:p>
            <a:r>
              <a:rPr lang="en-US" sz="1700" dirty="0" smtClean="0">
                <a:latin typeface="Arial" pitchFamily="34" charset="0"/>
                <a:cs typeface="Arial" pitchFamily="34" charset="0"/>
              </a:rPr>
              <a:t>I rrituri duhet t`i lejojë fëmijëve të shikojnë vetëm një emision në ditë. Pastaj televizori duhet të ndalet. Nuk duhet të shëtitet nëpër kanalet e tjera.</a:t>
            </a:r>
            <a:br>
              <a:rPr lang="en-US" sz="1700" dirty="0" smtClean="0">
                <a:latin typeface="Arial" pitchFamily="34" charset="0"/>
                <a:cs typeface="Arial" pitchFamily="34" charset="0"/>
              </a:rPr>
            </a:b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
                                          </p:val>
                                        </p:tav>
                                        <p:tav tm="100000">
                                          <p:val>
                                            <p:strVal val="#ppt_x"/>
                                          </p:val>
                                        </p:tav>
                                      </p:tavLst>
                                    </p:anim>
                                    <p:anim calcmode="lin" valueType="num">
                                      <p:cBhvr>
                                        <p:cTn id="8" dur="2000" fill="hold"/>
                                        <p:tgtEl>
                                          <p:spTgt spid="2"/>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0" end="0"/>
                                            </p:txEl>
                                          </p:spTgt>
                                        </p:tgtEl>
                                      </p:cBhvr>
                                    </p:animEffect>
                                  </p:childTnLst>
                                </p:cTn>
                              </p:par>
                              <p:par>
                                <p:cTn id="16" presetID="29"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1"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ppt_w</p:attrName>
                                        </p:attrNameLst>
                                      </p:cBhvr>
                                      <p:tavLst>
                                        <p:tav tm="0">
                                          <p:val>
                                            <p:strVal val="#ppt_w*2.5"/>
                                          </p:val>
                                        </p:tav>
                                        <p:tav tm="100000">
                                          <p:val>
                                            <p:strVal val="#ppt_w"/>
                                          </p:val>
                                        </p:tav>
                                      </p:tavLst>
                                    </p:anim>
                                    <p:anim calcmode="lin" valueType="num">
                                      <p:cBhvr>
                                        <p:cTn id="26" dur="1000" fill="hold"/>
                                        <p:tgtEl>
                                          <p:spTgt spid="2"/>
                                        </p:tgtEl>
                                        <p:attrNameLst>
                                          <p:attrName>ppt_h</p:attrName>
                                        </p:attrNameLst>
                                      </p:cBhvr>
                                      <p:tavLst>
                                        <p:tav tm="0">
                                          <p:val>
                                            <p:strVal val="#ppt_h*0.01"/>
                                          </p:val>
                                        </p:tav>
                                        <p:tav tm="100000">
                                          <p:val>
                                            <p:strVal val="#ppt_h"/>
                                          </p:val>
                                        </p:tav>
                                      </p:tavLst>
                                    </p:anim>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h+1"/>
                                          </p:val>
                                        </p:tav>
                                        <p:tav tm="100000">
                                          <p:val>
                                            <p:strVal val="#ppt_y"/>
                                          </p:val>
                                        </p:tav>
                                      </p:tavLst>
                                    </p:anim>
                                    <p:animEffect transition="in" filter="fade">
                                      <p:cBhvr>
                                        <p:cTn id="2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04800" y="533400"/>
            <a:ext cx="7467600" cy="4873625"/>
          </a:xfrm>
        </p:spPr>
        <p:txBody>
          <a:bodyPr/>
          <a:lstStyle/>
          <a:p>
            <a:r>
              <a:rPr lang="en-US" dirty="0" smtClean="0"/>
              <a:t> </a:t>
            </a:r>
            <a:r>
              <a:rPr lang="en-US" sz="1800" dirty="0" smtClean="0">
                <a:latin typeface="Arial" pitchFamily="34" charset="0"/>
                <a:cs typeface="Arial" pitchFamily="34" charset="0"/>
              </a:rPr>
              <a:t>Fëmijët që e shikojnë shumë televizorin shpesh nuk kanë tjetër veprimtari. Por e shikojnë televizorin nga monotonia apo luajnë videolojra. Rreziku, që këta fëmijë të shëndoshen është shumë i madh, sepse lëvizin shumë pak dhe mjerisht një pjesë e tyre hanë edhe sheqerka dhe chips para televizorit. Kështu vjen rreziku, që fëmijët pa zgjedhur dhe pa kontrolluar shikojnë çdo gjë që transmetohet. Disa emisione, që transmetohen në mëngjes që në asnjë mënyrë nuk janë të dedikuar për fëmijë, apo skena të dhunës që paraqiten në film, munden te fëmijët të shkaktojnë frikë dhe agresivitet.</a:t>
            </a:r>
            <a:endParaRPr lang="en-US" sz="1800" dirty="0">
              <a:latin typeface="Arial" pitchFamily="34" charset="0"/>
              <a:cs typeface="Arial" pitchFamily="34" charset="0"/>
            </a:endParaRPr>
          </a:p>
        </p:txBody>
      </p:sp>
      <p:pic>
        <p:nvPicPr>
          <p:cNvPr id="6" name="Picture 5" descr="tv-dhe-femija-lorena-stroka-shkrim-botuar-ne-albstroka1.jpg"/>
          <p:cNvPicPr>
            <a:picLocks noChangeAspect="1"/>
          </p:cNvPicPr>
          <p:nvPr/>
        </p:nvPicPr>
        <p:blipFill>
          <a:blip r:embed="rId2" cstate="print"/>
          <a:stretch>
            <a:fillRect/>
          </a:stretch>
        </p:blipFill>
        <p:spPr>
          <a:xfrm>
            <a:off x="2362200" y="3429000"/>
            <a:ext cx="3124200" cy="304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1200" fill="hold">
                                          <p:stCondLst>
                                            <p:cond delay="0"/>
                                          </p:stCondLst>
                                        </p:cTn>
                                        <p:tgtEl>
                                          <p:spTgt spid="4">
                                            <p:txEl>
                                              <p:pRg st="0" end="0"/>
                                            </p:txEl>
                                          </p:spTgt>
                                        </p:tgtEl>
                                        <p:attrNameLst>
                                          <p:attrName>ppt_x</p:attrName>
                                        </p:attrNameLst>
                                      </p:cBhvr>
                                    </p:anim>
                                    <p:anim from="0" to="-1.0" calcmode="lin" valueType="num">
                                      <p:cBhvr>
                                        <p:cTn id="8" dur="400" decel="50000" autoRev="1" fill="hold">
                                          <p:stCondLst>
                                            <p:cond delay="1200"/>
                                          </p:stCondLst>
                                        </p:cTn>
                                        <p:tgtEl>
                                          <p:spTgt spid="4">
                                            <p:txEl>
                                              <p:pRg st="0" end="0"/>
                                            </p:txEl>
                                          </p:spTgt>
                                        </p:tgtEl>
                                        <p:attrNameLst>
                                          <p:attrName>xshear</p:attrName>
                                        </p:attrNameLst>
                                      </p:cBhvr>
                                    </p:anim>
                                    <p:animScale>
                                      <p:cBhvr>
                                        <p:cTn id="9" dur="400" decel="100000" autoRev="1" fill="hold">
                                          <p:stCondLst>
                                            <p:cond delay="1200"/>
                                          </p:stCondLst>
                                        </p:cTn>
                                        <p:tgtEl>
                                          <p:spTgt spid="4">
                                            <p:txEl>
                                              <p:pRg st="0" end="0"/>
                                            </p:txEl>
                                          </p:spTgt>
                                        </p:tgtEl>
                                      </p:cBhvr>
                                      <p:from x="100000" y="100000"/>
                                      <p:to x="80000" y="100000"/>
                                    </p:animScale>
                                    <p:anim by="(#ppt_h/3+#ppt_w*0.1)" calcmode="lin" valueType="num">
                                      <p:cBhvr additive="sum">
                                        <p:cTn id="10" dur="400" decel="100000" autoRev="1" fill="hold">
                                          <p:stCondLst>
                                            <p:cond delay="1200"/>
                                          </p:stCondLst>
                                        </p:cTn>
                                        <p:tgtEl>
                                          <p:spTgt spid="4">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Scale>
                                      <p:cBhvr>
                                        <p:cTn id="15"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4">
                                            <p:txEl>
                                              <p:pRg st="0" end="0"/>
                                            </p:txEl>
                                          </p:spTgt>
                                        </p:tgtEl>
                                        <p:attrNameLst>
                                          <p:attrName>ppt_x</p:attrName>
                                          <p:attrName>ppt_y</p:attrName>
                                        </p:attrNameLst>
                                      </p:cBhvr>
                                    </p:animMotion>
                                    <p:animEffect transition="in" filter="fade">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1143000"/>
          </a:xfrm>
        </p:spPr>
        <p:txBody>
          <a:bodyPr/>
          <a:lstStyle/>
          <a:p>
            <a:r>
              <a:rPr lang="en-US" dirty="0" err="1" smtClean="0"/>
              <a:t>SHIKIMI</a:t>
            </a:r>
            <a:r>
              <a:rPr lang="en-US" dirty="0" smtClean="0"/>
              <a:t> I </a:t>
            </a:r>
            <a:r>
              <a:rPr lang="en-US" dirty="0" err="1" smtClean="0"/>
              <a:t>TEPËRT</a:t>
            </a:r>
            <a:r>
              <a:rPr lang="en-US" dirty="0" smtClean="0"/>
              <a:t> </a:t>
            </a:r>
            <a:endParaRPr lang="en-US" dirty="0"/>
          </a:p>
        </p:txBody>
      </p:sp>
      <p:pic>
        <p:nvPicPr>
          <p:cNvPr id="4" name="Content Placeholder 3" descr="tv_brainwash_by_andreirobu.jpg"/>
          <p:cNvPicPr>
            <a:picLocks noGrp="1" noChangeAspect="1"/>
          </p:cNvPicPr>
          <p:nvPr>
            <p:ph idx="1"/>
          </p:nvPr>
        </p:nvPicPr>
        <p:blipFill>
          <a:blip r:embed="rId2" cstate="print"/>
          <a:stretch>
            <a:fillRect/>
          </a:stretch>
        </p:blipFill>
        <p:spPr>
          <a:xfrm>
            <a:off x="4114800" y="1447800"/>
            <a:ext cx="3577836" cy="4525962"/>
          </a:xfrm>
        </p:spPr>
      </p:pic>
      <p:sp>
        <p:nvSpPr>
          <p:cNvPr id="5" name="Right Arrow Callout 4"/>
          <p:cNvSpPr/>
          <p:nvPr/>
        </p:nvSpPr>
        <p:spPr>
          <a:xfrm>
            <a:off x="838200" y="2514600"/>
            <a:ext cx="2514600" cy="236220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Dëmton</a:t>
            </a:r>
            <a:r>
              <a:rPr lang="en-US" sz="2800" dirty="0" smtClean="0"/>
              <a:t> </a:t>
            </a:r>
            <a:r>
              <a:rPr lang="en-US" sz="2800" dirty="0" err="1" smtClean="0"/>
              <a:t>Trurin</a:t>
            </a:r>
            <a:r>
              <a:rPr lang="en-US" sz="2800" dirty="0" smtClean="0"/>
              <a:t> </a:t>
            </a:r>
            <a:endParaRPr lang="en-US" sz="2800"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strVal val="#ppt_w*2.5"/>
                                          </p:val>
                                        </p:tav>
                                        <p:tav tm="100000">
                                          <p:val>
                                            <p:strVal val="#ppt_w"/>
                                          </p:val>
                                        </p:tav>
                                      </p:tavLst>
                                    </p:anim>
                                    <p:anim calcmode="lin" valueType="num">
                                      <p:cBhvr>
                                        <p:cTn id="15" dur="500" fill="hold"/>
                                        <p:tgtEl>
                                          <p:spTgt spid="4"/>
                                        </p:tgtEl>
                                        <p:attrNameLst>
                                          <p:attrName>ppt_h</p:attrName>
                                        </p:attrNameLst>
                                      </p:cBhvr>
                                      <p:tavLst>
                                        <p:tav tm="0">
                                          <p:val>
                                            <p:strVal val="#ppt_h*0.01"/>
                                          </p:val>
                                        </p:tav>
                                        <p:tav tm="100000">
                                          <p:val>
                                            <p:strVal val="#ppt_h"/>
                                          </p:val>
                                        </p:tav>
                                      </p:tavLst>
                                    </p:anim>
                                    <p:anim calcmode="lin" valueType="num">
                                      <p:cBhvr>
                                        <p:cTn id="16" dur="500" fill="hold"/>
                                        <p:tgtEl>
                                          <p:spTgt spid="4"/>
                                        </p:tgtEl>
                                        <p:attrNameLst>
                                          <p:attrName>ppt_x</p:attrName>
                                        </p:attrNameLst>
                                      </p:cBhvr>
                                      <p:tavLst>
                                        <p:tav tm="0">
                                          <p:val>
                                            <p:strVal val="#ppt_x"/>
                                          </p:val>
                                        </p:tav>
                                        <p:tav tm="100000">
                                          <p:val>
                                            <p:strVal val="#ppt_x"/>
                                          </p:val>
                                        </p:tav>
                                      </p:tavLst>
                                    </p:anim>
                                    <p:anim calcmode="lin" valueType="num">
                                      <p:cBhvr>
                                        <p:cTn id="17" dur="500" fill="hold"/>
                                        <p:tgtEl>
                                          <p:spTgt spid="4"/>
                                        </p:tgtEl>
                                        <p:attrNameLst>
                                          <p:attrName>ppt_y</p:attrName>
                                        </p:attrNameLst>
                                      </p:cBhvr>
                                      <p:tavLst>
                                        <p:tav tm="0">
                                          <p:val>
                                            <p:strVal val="#ppt_h+1"/>
                                          </p:val>
                                        </p:tav>
                                        <p:tav tm="100000">
                                          <p:val>
                                            <p:strVal val="#ppt_y"/>
                                          </p:val>
                                        </p:tav>
                                      </p:tavLst>
                                    </p:anim>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162</TotalTime>
  <Words>400</Words>
  <Application>Microsoft Office PowerPoint</Application>
  <PresentationFormat>On-screen Show (4:3)</PresentationFormat>
  <Paragraphs>32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PËRMBAJTJA</vt:lpstr>
      <vt:lpstr>hyrja</vt:lpstr>
      <vt:lpstr>Si filloi prodhimi i televizorit</vt:lpstr>
      <vt:lpstr>NDIKIMI I TELEVIZIONIT TEK FËMIJËT</vt:lpstr>
      <vt:lpstr>NDIKIMI I TELEVIZONIT TEK TË MENDUARIT </vt:lpstr>
      <vt:lpstr>MARDHËNIET ME TELEVIZIONIN</vt:lpstr>
      <vt:lpstr>Slide 8</vt:lpstr>
      <vt:lpstr>SHIKIMI I TEPËRT </vt:lpstr>
      <vt:lpstr>Slide 10</vt:lpstr>
      <vt:lpstr>PËRFUNDIMI </vt:lpstr>
      <vt:lpstr>  LITERATURA     https://sq.wikipedia.org/wiki/Televizionii   https://kosovain.eu/sq/Rini/22892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Agim pc</dc:creator>
  <cp:lastModifiedBy>Muhamer</cp:lastModifiedBy>
  <cp:revision>65</cp:revision>
  <dcterms:created xsi:type="dcterms:W3CDTF">2015-10-01T12:19:27Z</dcterms:created>
  <dcterms:modified xsi:type="dcterms:W3CDTF">2015-10-19T17:14:49Z</dcterms:modified>
</cp:coreProperties>
</file>